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6" r:id="rId2"/>
    <p:sldId id="321" r:id="rId3"/>
    <p:sldId id="341" r:id="rId4"/>
    <p:sldId id="257" r:id="rId5"/>
    <p:sldId id="305" r:id="rId6"/>
    <p:sldId id="323" r:id="rId7"/>
    <p:sldId id="310" r:id="rId8"/>
    <p:sldId id="325" r:id="rId9"/>
    <p:sldId id="296" r:id="rId10"/>
    <p:sldId id="328" r:id="rId11"/>
    <p:sldId id="327" r:id="rId12"/>
    <p:sldId id="280" r:id="rId13"/>
    <p:sldId id="278" r:id="rId14"/>
    <p:sldId id="281" r:id="rId15"/>
    <p:sldId id="285" r:id="rId16"/>
    <p:sldId id="322" r:id="rId17"/>
    <p:sldId id="263" r:id="rId18"/>
    <p:sldId id="334" r:id="rId19"/>
    <p:sldId id="336" r:id="rId20"/>
    <p:sldId id="337" r:id="rId21"/>
    <p:sldId id="338" r:id="rId22"/>
    <p:sldId id="339" r:id="rId23"/>
    <p:sldId id="340" r:id="rId24"/>
    <p:sldId id="349" r:id="rId25"/>
    <p:sldId id="345" r:id="rId26"/>
    <p:sldId id="347" r:id="rId27"/>
    <p:sldId id="351" r:id="rId28"/>
    <p:sldId id="352" r:id="rId29"/>
    <p:sldId id="353" r:id="rId30"/>
    <p:sldId id="329" r:id="rId31"/>
    <p:sldId id="264" r:id="rId32"/>
    <p:sldId id="320" r:id="rId33"/>
    <p:sldId id="292" r:id="rId34"/>
    <p:sldId id="294" r:id="rId35"/>
    <p:sldId id="318" r:id="rId36"/>
    <p:sldId id="289" r:id="rId37"/>
    <p:sldId id="290" r:id="rId38"/>
    <p:sldId id="276" r:id="rId39"/>
    <p:sldId id="265" r:id="rId40"/>
    <p:sldId id="266" r:id="rId41"/>
    <p:sldId id="286" r:id="rId42"/>
    <p:sldId id="287" r:id="rId43"/>
    <p:sldId id="269" r:id="rId44"/>
    <p:sldId id="311" r:id="rId45"/>
    <p:sldId id="271" r:id="rId46"/>
    <p:sldId id="273" r:id="rId47"/>
    <p:sldId id="274" r:id="rId48"/>
    <p:sldId id="313" r:id="rId49"/>
    <p:sldId id="331" r:id="rId50"/>
  </p:sldIdLst>
  <p:sldSz cx="13716000" cy="7772400"/>
  <p:notesSz cx="7315200" cy="9601200"/>
  <p:defaultTextStyle>
    <a:defPPr>
      <a:defRPr lang="en-US"/>
    </a:defPPr>
    <a:lvl1pPr algn="ctr" rtl="0" eaLnBrk="0" fontAlgn="base" hangingPunct="0">
      <a:spcBef>
        <a:spcPct val="0"/>
      </a:spcBef>
      <a:spcAft>
        <a:spcPct val="0"/>
      </a:spcAft>
      <a:defRPr sz="2000" kern="1200">
        <a:solidFill>
          <a:schemeClr val="tx1"/>
        </a:solidFill>
        <a:latin typeface="Arial" charset="0"/>
        <a:ea typeface="+mn-ea"/>
        <a:cs typeface="+mn-cs"/>
      </a:defRPr>
    </a:lvl1pPr>
    <a:lvl2pPr marL="457200" algn="ctr" rtl="0" eaLnBrk="0" fontAlgn="base" hangingPunct="0">
      <a:spcBef>
        <a:spcPct val="0"/>
      </a:spcBef>
      <a:spcAft>
        <a:spcPct val="0"/>
      </a:spcAft>
      <a:defRPr sz="2000" kern="1200">
        <a:solidFill>
          <a:schemeClr val="tx1"/>
        </a:solidFill>
        <a:latin typeface="Arial" charset="0"/>
        <a:ea typeface="+mn-ea"/>
        <a:cs typeface="+mn-cs"/>
      </a:defRPr>
    </a:lvl2pPr>
    <a:lvl3pPr marL="914400" algn="ctr" rtl="0" eaLnBrk="0" fontAlgn="base" hangingPunct="0">
      <a:spcBef>
        <a:spcPct val="0"/>
      </a:spcBef>
      <a:spcAft>
        <a:spcPct val="0"/>
      </a:spcAft>
      <a:defRPr sz="2000" kern="1200">
        <a:solidFill>
          <a:schemeClr val="tx1"/>
        </a:solidFill>
        <a:latin typeface="Arial" charset="0"/>
        <a:ea typeface="+mn-ea"/>
        <a:cs typeface="+mn-cs"/>
      </a:defRPr>
    </a:lvl3pPr>
    <a:lvl4pPr marL="1371600" algn="ctr" rtl="0" eaLnBrk="0" fontAlgn="base" hangingPunct="0">
      <a:spcBef>
        <a:spcPct val="0"/>
      </a:spcBef>
      <a:spcAft>
        <a:spcPct val="0"/>
      </a:spcAft>
      <a:defRPr sz="2000" kern="1200">
        <a:solidFill>
          <a:schemeClr val="tx1"/>
        </a:solidFill>
        <a:latin typeface="Arial" charset="0"/>
        <a:ea typeface="+mn-ea"/>
        <a:cs typeface="+mn-cs"/>
      </a:defRPr>
    </a:lvl4pPr>
    <a:lvl5pPr marL="1828800" algn="ctr" rtl="0" eaLnBrk="0" fontAlgn="base" hangingPunct="0">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CC66"/>
    <a:srgbClr val="FF66CC"/>
    <a:srgbClr val="FF33CC"/>
    <a:srgbClr val="0033CC"/>
    <a:srgbClr val="008000"/>
    <a:srgbClr val="FFCC00"/>
    <a:srgbClr val="4F797D"/>
    <a:srgbClr val="339966"/>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831" autoAdjust="0"/>
  </p:normalViewPr>
  <p:slideViewPr>
    <p:cSldViewPr snapToGrid="0" snapToObjects="1">
      <p:cViewPr varScale="1">
        <p:scale>
          <a:sx n="60" d="100"/>
          <a:sy n="60" d="100"/>
        </p:scale>
        <p:origin x="-318" y="-90"/>
      </p:cViewPr>
      <p:guideLst>
        <p:guide orient="horz" pos="2448"/>
        <p:guide pos="47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338"/>
    </p:cViewPr>
  </p:sorterViewPr>
  <p:notesViewPr>
    <p:cSldViewPr snapToGrid="0" snapToObjects="1">
      <p:cViewPr varScale="1">
        <p:scale>
          <a:sx n="83" d="100"/>
          <a:sy n="83" d="100"/>
        </p:scale>
        <p:origin x="-3708" y="-78"/>
      </p:cViewPr>
      <p:guideLst>
        <p:guide orient="horz" pos="3025"/>
        <p:guide pos="2304"/>
      </p:guideLst>
    </p:cSldViewPr>
  </p:notesViewPr>
  <p:gridSpacing cx="75895" cy="7589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8"/>
          <p:cNvSpPr>
            <a:spLocks noChangeArrowheads="1"/>
          </p:cNvSpPr>
          <p:nvPr/>
        </p:nvSpPr>
        <p:spPr bwMode="auto">
          <a:xfrm>
            <a:off x="0" y="9070976"/>
            <a:ext cx="73152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9" tIns="45708" rIns="91419" bIns="45708"/>
          <a:lstStyle/>
          <a:p>
            <a:pPr algn="l" eaLnBrk="1" hangingPunct="1">
              <a:tabLst>
                <a:tab pos="7092777" algn="r"/>
              </a:tabLst>
            </a:pPr>
            <a:r>
              <a:rPr lang="en-US" sz="1200">
                <a:latin typeface="Palatino Linotype" panose="02040502050505030304" pitchFamily="18" charset="0"/>
              </a:rPr>
              <a:t>Scott Meyers, Software Development Consultant	© </a:t>
            </a:r>
            <a:r>
              <a:rPr lang="en-US" sz="1200" smtClean="0">
                <a:latin typeface="Palatino Linotype" panose="02040502050505030304" pitchFamily="18" charset="0"/>
              </a:rPr>
              <a:t>2013-14 </a:t>
            </a:r>
            <a:r>
              <a:rPr lang="en-US" sz="1200">
                <a:latin typeface="Palatino Linotype" panose="02040502050505030304" pitchFamily="18" charset="0"/>
              </a:rPr>
              <a:t>Scott Meyers, all rights reserved.</a:t>
            </a:r>
            <a:br>
              <a:rPr lang="en-US" sz="1200">
                <a:latin typeface="Palatino Linotype" panose="02040502050505030304" pitchFamily="18" charset="0"/>
              </a:rPr>
            </a:br>
            <a:r>
              <a:rPr lang="en-US" sz="1200"/>
              <a:t>http://www.aristeia.com/</a:t>
            </a:r>
          </a:p>
        </p:txBody>
      </p:sp>
      <p:sp>
        <p:nvSpPr>
          <p:cNvPr id="35849" name="Rectangle 9"/>
          <p:cNvSpPr>
            <a:spLocks noGrp="1" noChangeArrowheads="1"/>
          </p:cNvSpPr>
          <p:nvPr>
            <p:ph type="hdr" sz="quarter"/>
          </p:nvPr>
        </p:nvSpPr>
        <p:spPr bwMode="auto">
          <a:xfrm>
            <a:off x="0" y="127001"/>
            <a:ext cx="73152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8314" rIns="91438" bIns="48314" numCol="1" anchor="t" anchorCtr="0" compatLnSpc="1">
            <a:prstTxWarp prst="textNoShape">
              <a:avLst/>
            </a:prstTxWarp>
          </a:bodyPr>
          <a:lstStyle>
            <a:lvl1pPr algn="r" defTabSz="966764" eaLnBrk="1" hangingPunct="1">
              <a:defRPr sz="1100" i="1"/>
            </a:lvl1pPr>
          </a:lstStyle>
          <a:p>
            <a:pPr>
              <a:defRPr/>
            </a:pPr>
            <a:r>
              <a:rPr lang="en-US" sz="1200">
                <a:latin typeface="Palatino Linotype" panose="02040502050505030304" pitchFamily="18" charset="0"/>
              </a:rPr>
              <a:t>A Crash Course in C++14</a:t>
            </a:r>
          </a:p>
        </p:txBody>
      </p:sp>
    </p:spTree>
    <p:extLst>
      <p:ext uri="{BB962C8B-B14F-4D97-AF65-F5344CB8AC3E}">
        <p14:creationId xmlns:p14="http://schemas.microsoft.com/office/powerpoint/2010/main" val="250815848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1" name="Rectangle 4"/>
          <p:cNvSpPr>
            <a:spLocks noGrp="1" noRot="1" noChangeAspect="1" noChangeArrowheads="1" noTextEdit="1"/>
          </p:cNvSpPr>
          <p:nvPr>
            <p:ph type="sldImg" idx="2"/>
          </p:nvPr>
        </p:nvSpPr>
        <p:spPr bwMode="auto">
          <a:xfrm>
            <a:off x="288925" y="720725"/>
            <a:ext cx="6737350" cy="38179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289751" y="4686300"/>
            <a:ext cx="6735700" cy="4057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24" tIns="48314" rIns="96624" bIns="4831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Rectangle 8"/>
          <p:cNvSpPr>
            <a:spLocks noChangeArrowheads="1"/>
          </p:cNvSpPr>
          <p:nvPr/>
        </p:nvSpPr>
        <p:spPr bwMode="auto">
          <a:xfrm>
            <a:off x="0" y="9070976"/>
            <a:ext cx="73152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9" tIns="45708" rIns="91419" bIns="45708"/>
          <a:lstStyle/>
          <a:p>
            <a:pPr algn="l" eaLnBrk="1" hangingPunct="1">
              <a:tabLst>
                <a:tab pos="7092777" algn="r"/>
              </a:tabLst>
            </a:pPr>
            <a:r>
              <a:rPr lang="en-US" sz="1200">
                <a:latin typeface="Palatino Linotype" panose="02040502050505030304" pitchFamily="18" charset="0"/>
              </a:rPr>
              <a:t>Scott Meyers, Software Development Consultant	© </a:t>
            </a:r>
            <a:r>
              <a:rPr lang="en-US" sz="1200" smtClean="0">
                <a:latin typeface="Palatino Linotype" panose="02040502050505030304" pitchFamily="18" charset="0"/>
              </a:rPr>
              <a:t>2013-14 </a:t>
            </a:r>
            <a:r>
              <a:rPr lang="en-US" sz="1200">
                <a:latin typeface="Palatino Linotype" panose="02040502050505030304" pitchFamily="18" charset="0"/>
              </a:rPr>
              <a:t>Scott Meyers, all rights reserved.</a:t>
            </a:r>
            <a:br>
              <a:rPr lang="en-US" sz="1200">
                <a:latin typeface="Palatino Linotype" panose="02040502050505030304" pitchFamily="18" charset="0"/>
              </a:rPr>
            </a:br>
            <a:r>
              <a:rPr lang="en-US" sz="1200"/>
              <a:t>http://www.aristeia.com/</a:t>
            </a:r>
          </a:p>
        </p:txBody>
      </p:sp>
      <p:sp>
        <p:nvSpPr>
          <p:cNvPr id="7" name="Rectangle 9"/>
          <p:cNvSpPr>
            <a:spLocks noGrp="1" noChangeArrowheads="1"/>
          </p:cNvSpPr>
          <p:nvPr>
            <p:ph type="hdr" sz="quarter"/>
          </p:nvPr>
        </p:nvSpPr>
        <p:spPr bwMode="auto">
          <a:xfrm>
            <a:off x="0" y="127001"/>
            <a:ext cx="73152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8314" rIns="91438" bIns="48314" numCol="1" anchor="t" anchorCtr="0" compatLnSpc="1">
            <a:prstTxWarp prst="textNoShape">
              <a:avLst/>
            </a:prstTxWarp>
          </a:bodyPr>
          <a:lstStyle>
            <a:lvl1pPr algn="r" defTabSz="966764" eaLnBrk="1" hangingPunct="1">
              <a:defRPr sz="1100" i="1"/>
            </a:lvl1p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4227394767"/>
      </p:ext>
    </p:extLst>
  </p:cSld>
  <p:clrMap bg1="lt1" tx1="dk1" bg2="lt2" tx2="dk2" accent1="accent1" accent2="accent2" accent3="accent3" accent4="accent4" accent5="accent5" accent6="accent6" hlink="hlink" folHlink="folHlink"/>
  <p:hf dt="0"/>
  <p:notesStyle>
    <a:lvl1pPr algn="l" rtl="0" eaLnBrk="0" fontAlgn="base" hangingPunct="0">
      <a:lnSpc>
        <a:spcPct val="95000"/>
      </a:lnSpc>
      <a:spcBef>
        <a:spcPts val="1000"/>
      </a:spcBef>
      <a:spcAft>
        <a:spcPct val="0"/>
      </a:spcAft>
      <a:defRPr sz="1200" kern="1200">
        <a:solidFill>
          <a:schemeClr val="tx1"/>
        </a:solidFill>
        <a:latin typeface="Palatino Linotype" pitchFamily="18" charset="0"/>
        <a:ea typeface="+mn-ea"/>
        <a:cs typeface="+mn-cs"/>
      </a:defRPr>
    </a:lvl1pPr>
    <a:lvl2pPr marL="171450" algn="l" rtl="0" eaLnBrk="0" fontAlgn="base" hangingPunct="0">
      <a:lnSpc>
        <a:spcPct val="90000"/>
      </a:lnSpc>
      <a:spcBef>
        <a:spcPts val="500"/>
      </a:spcBef>
      <a:spcAft>
        <a:spcPct val="0"/>
      </a:spcAft>
      <a:defRPr sz="1200" kern="1200">
        <a:solidFill>
          <a:schemeClr val="accent2"/>
        </a:solidFill>
        <a:latin typeface="Consolas" panose="020B0609020204030204" pitchFamily="49" charset="0"/>
        <a:ea typeface="+mn-ea"/>
        <a:cs typeface="Consolas" panose="020B0609020204030204" pitchFamily="49" charset="0"/>
      </a:defRPr>
    </a:lvl2pPr>
    <a:lvl3pPr marL="290513" indent="-114300" algn="l" rtl="0" eaLnBrk="0" fontAlgn="base" hangingPunct="0">
      <a:lnSpc>
        <a:spcPct val="90000"/>
      </a:lnSpc>
      <a:spcBef>
        <a:spcPts val="500"/>
      </a:spcBef>
      <a:spcAft>
        <a:spcPct val="0"/>
      </a:spcAft>
      <a:buChar char="•"/>
      <a:defRPr sz="1200" kern="1200">
        <a:solidFill>
          <a:schemeClr val="tx1"/>
        </a:solidFill>
        <a:latin typeface="Palatino Linotype" pitchFamily="18" charset="0"/>
        <a:ea typeface="+mn-ea"/>
        <a:cs typeface="+mn-cs"/>
      </a:defRPr>
    </a:lvl3pPr>
    <a:lvl4pPr marL="685800" algn="l" rtl="0" eaLnBrk="0" fontAlgn="base" hangingPunct="0">
      <a:lnSpc>
        <a:spcPct val="90000"/>
      </a:lnSpc>
      <a:spcBef>
        <a:spcPts val="500"/>
      </a:spcBef>
      <a:spcAft>
        <a:spcPct val="0"/>
      </a:spcAft>
      <a:defRPr sz="1200" kern="1200">
        <a:solidFill>
          <a:schemeClr val="tx1"/>
        </a:solidFill>
        <a:latin typeface="Palatino Linotype" pitchFamily="18" charset="0"/>
        <a:ea typeface="+mn-ea"/>
        <a:cs typeface="+mn-cs"/>
      </a:defRPr>
    </a:lvl4pPr>
    <a:lvl5pPr marL="1085850" algn="l" rtl="0" eaLnBrk="0" fontAlgn="base" hangingPunct="0">
      <a:lnSpc>
        <a:spcPct val="90000"/>
      </a:lnSpc>
      <a:spcBef>
        <a:spcPts val="500"/>
      </a:spcBef>
      <a:spcAft>
        <a:spcPct val="0"/>
      </a:spcAft>
      <a:defRPr sz="1200" kern="1200">
        <a:solidFill>
          <a:schemeClr val="tx1"/>
        </a:solidFill>
        <a:latin typeface="Palatino Linotype"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77">
              <a:defRPr/>
            </a:pPr>
            <a:r>
              <a:rPr lang="en-US" smtClean="0"/>
              <a:t>These </a:t>
            </a:r>
            <a:r>
              <a:rPr lang="en-US" dirty="0" smtClean="0"/>
              <a:t>are things that </a:t>
            </a:r>
            <a:r>
              <a:rPr lang="en-US" i="1" dirty="0" smtClean="0"/>
              <a:t>I</a:t>
            </a:r>
            <a:r>
              <a:rPr lang="en-US" dirty="0" smtClean="0"/>
              <a:t> think matter for building</a:t>
            </a:r>
            <a:r>
              <a:rPr lang="en-US" baseline="0" dirty="0" smtClean="0"/>
              <a:t> systems likely to be successful</a:t>
            </a:r>
            <a:r>
              <a:rPr lang="en-US" dirty="0" smtClean="0"/>
              <a:t>. They’re not the </a:t>
            </a:r>
            <a:r>
              <a:rPr lang="en-US" i="1" dirty="0" smtClean="0"/>
              <a:t>only</a:t>
            </a:r>
            <a:r>
              <a:rPr lang="en-US" dirty="0" smtClean="0"/>
              <a:t> things</a:t>
            </a:r>
            <a:r>
              <a:rPr lang="en-US" baseline="0" dirty="0" smtClean="0"/>
              <a:t>, but they are important things. They don’t guarantee success, but they can help contribute to it. My perspective is as a software person, not a business person.</a:t>
            </a:r>
            <a:endParaRPr lang="en-US" dirty="0" smtClean="0"/>
          </a:p>
          <a:p>
            <a:pPr defTabSz="914377">
              <a:defRPr/>
            </a:pPr>
            <a:endParaRPr lang="en-US" dirty="0" smtClean="0"/>
          </a:p>
          <a:p>
            <a:pPr defTabSz="914377">
              <a:defRPr/>
            </a:pPr>
            <a:r>
              <a:rPr lang="en-US" dirty="0" smtClean="0"/>
              <a:t>Text is 180 </a:t>
            </a:r>
            <a:r>
              <a:rPr lang="en-US" dirty="0" err="1" smtClean="0"/>
              <a:t>pt</a:t>
            </a:r>
            <a:r>
              <a:rPr lang="en-US" smtClean="0"/>
              <a:t> MoolBoran</a:t>
            </a:r>
            <a:r>
              <a:rPr lang="en-US" baseline="0" smtClean="0"/>
              <a:t> with “Glow and Soft Edges” settings of red with a 150 pt size and 50% transparency. The format has to be applied to the text directly. It doesn’t seem to work if applied to the text box.</a:t>
            </a:r>
          </a:p>
          <a:p>
            <a:pPr defTabSz="914377">
              <a:defRPr/>
            </a:pPr>
            <a:endParaRPr lang="en-US" smtClean="0"/>
          </a:p>
          <a:p>
            <a:pPr defTabSz="914377">
              <a:defRPr/>
            </a:pPr>
            <a:r>
              <a:rPr lang="en-US" smtClean="0"/>
              <a:t>Font conventions in this presentation:</a:t>
            </a:r>
          </a:p>
          <a:p>
            <a:pPr lvl="2">
              <a:defRPr/>
            </a:pPr>
            <a:r>
              <a:rPr lang="en-US" kern="1200" smtClean="0">
                <a:solidFill>
                  <a:schemeClr val="tx1"/>
                </a:solidFill>
                <a:latin typeface="Palatino Linotype" pitchFamily="18" charset="0"/>
                <a:ea typeface="+mn-ea"/>
                <a:cs typeface="+mn-cs"/>
              </a:rPr>
              <a:t>Palatino</a:t>
            </a:r>
            <a:r>
              <a:rPr lang="en-US" kern="1200" baseline="0" smtClean="0">
                <a:solidFill>
                  <a:schemeClr val="tx1"/>
                </a:solidFill>
                <a:latin typeface="Palatino Linotype" pitchFamily="18" charset="0"/>
                <a:ea typeface="+mn-ea"/>
                <a:cs typeface="+mn-cs"/>
              </a:rPr>
              <a:t> Linotype 22 pt for non-code text.</a:t>
            </a:r>
          </a:p>
          <a:p>
            <a:pPr lvl="2">
              <a:defRPr/>
            </a:pPr>
            <a:r>
              <a:rPr lang="en-US" kern="1200" baseline="0" smtClean="0">
                <a:solidFill>
                  <a:schemeClr val="tx1"/>
                </a:solidFill>
                <a:latin typeface="Palatino Linotype" pitchFamily="18" charset="0"/>
                <a:ea typeface="+mn-ea"/>
                <a:cs typeface="+mn-cs"/>
              </a:rPr>
              <a:t>Consolas for code (22 pt for in-place code, 20 pt for code displays).</a:t>
            </a:r>
          </a:p>
          <a:p>
            <a:pPr lvl="2">
              <a:defRPr/>
            </a:pPr>
            <a:r>
              <a:rPr lang="en-US" kern="1200" baseline="0" smtClean="0">
                <a:solidFill>
                  <a:schemeClr val="tx1"/>
                </a:solidFill>
                <a:latin typeface="Palatino Linotype" pitchFamily="18" charset="0"/>
                <a:ea typeface="+mn-ea"/>
                <a:cs typeface="+mn-cs"/>
              </a:rPr>
              <a:t>Ariel 22 pt for URLs and email addresses.</a:t>
            </a:r>
            <a:endParaRPr lang="en-US" kern="1200" smtClean="0">
              <a:solidFill>
                <a:schemeClr val="tx1"/>
              </a:solidFill>
              <a:latin typeface="Palatino Linotype" pitchFamily="18" charset="0"/>
              <a:ea typeface="+mn-ea"/>
              <a:cs typeface="+mn-cs"/>
            </a:endParaRPr>
          </a:p>
          <a:p>
            <a:endParaRPr lang="en-US" smtClean="0"/>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448023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two traversals do exactly the same amount of work.</a:t>
            </a:r>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1071640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2722283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95000"/>
              </a:lnSpc>
              <a:spcBef>
                <a:spcPts val="1000"/>
              </a:spcBef>
              <a:spcAft>
                <a:spcPct val="0"/>
              </a:spcAft>
              <a:buClrTx/>
              <a:buSzTx/>
              <a:buFontTx/>
              <a:buNone/>
              <a:tabLst/>
              <a:defRPr/>
            </a:pPr>
            <a:r>
              <a:rPr lang="en-US" smtClean="0"/>
              <a:t>The performance improvement is easy to obtain</a:t>
            </a:r>
            <a:r>
              <a:rPr lang="en-US" baseline="0" smtClean="0"/>
              <a:t>, but it’s apparent only if you know about how CPU caches work.</a:t>
            </a:r>
            <a:endParaRPr lang="en-US" smtClean="0"/>
          </a:p>
          <a:p>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2166783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2310267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During</a:t>
            </a:r>
            <a:r>
              <a:rPr lang="en-US" baseline="0" smtClean="0"/>
              <a:t> more or less static world times, systems get faster due to better hardware, better algorithms, etc. Eventually systems are considered fast or efficient enough, and companies shift their efforts to improving productivity.</a:t>
            </a:r>
          </a:p>
          <a:p>
            <a:r>
              <a:rPr lang="en-US" baseline="0" smtClean="0"/>
              <a:t>Example of changing world times:</a:t>
            </a:r>
          </a:p>
          <a:p>
            <a:pPr lvl="2"/>
            <a:r>
              <a:rPr lang="en-US" baseline="0" smtClean="0"/>
              <a:t>Migration of computation from mainframes and minicomputers to PCs.</a:t>
            </a:r>
          </a:p>
          <a:p>
            <a:pPr lvl="2"/>
            <a:r>
              <a:rPr lang="en-US" baseline="0" smtClean="0"/>
              <a:t>Introduction of home Internet access (modems)</a:t>
            </a:r>
          </a:p>
          <a:p>
            <a:pPr lvl="2"/>
            <a:r>
              <a:rPr lang="en-US" baseline="0" smtClean="0"/>
              <a:t>Introduction of mobile devices (1G smart phones)</a:t>
            </a:r>
          </a:p>
          <a:p>
            <a:pPr lvl="2"/>
            <a:r>
              <a:rPr lang="en-US" baseline="0" smtClean="0"/>
              <a:t>Migration of computaton from end-user devices to servers.</a:t>
            </a:r>
          </a:p>
          <a:p>
            <a:pPr lvl="2"/>
            <a:r>
              <a:rPr lang="en-US" smtClean="0"/>
              <a:t>Shift</a:t>
            </a:r>
            <a:r>
              <a:rPr lang="en-US" baseline="0" smtClean="0"/>
              <a:t> from offline video rendering to realtime rendering and shift from 30fps to 90+fps for VR.</a:t>
            </a:r>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2146407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20725"/>
            <a:ext cx="6726237" cy="3813175"/>
          </a:xfrm>
        </p:spPr>
      </p:sp>
      <p:sp>
        <p:nvSpPr>
          <p:cNvPr id="3" name="Notes Placeholder 2"/>
          <p:cNvSpPr>
            <a:spLocks noGrp="1"/>
          </p:cNvSpPr>
          <p:nvPr>
            <p:ph type="body" idx="1"/>
          </p:nvPr>
        </p:nvSpPr>
        <p:spPr/>
        <p:txBody>
          <a:bodyPr/>
          <a:lstStyle/>
          <a:p>
            <a:r>
              <a:rPr lang="en-US" smtClean="0"/>
              <a:t>Portability is about designing</a:t>
            </a:r>
            <a:r>
              <a:rPr lang="en-US" baseline="0" smtClean="0"/>
              <a:t> and implementing a system so as to minimize the difficulty of porting it to (i.e., revising it to run in) </a:t>
            </a:r>
            <a:r>
              <a:rPr lang="en-US" smtClean="0"/>
              <a:t>new execution environments</a:t>
            </a:r>
            <a:r>
              <a:rPr lang="en-US" baseline="0" smtClean="0"/>
              <a:t>.</a:t>
            </a:r>
            <a:endParaRPr lang="en-US" dirty="0"/>
          </a:p>
        </p:txBody>
      </p:sp>
      <p:sp>
        <p:nvSpPr>
          <p:cNvPr id="9" name="Header Placeholder 8"/>
          <p:cNvSpPr>
            <a:spLocks noGrp="1"/>
          </p:cNvSpPr>
          <p:nvPr>
            <p:ph type="hdr" sz="quarter" idx="10"/>
          </p:nvPr>
        </p:nvSpPr>
        <p:spPr/>
        <p:txBody>
          <a:bodyPr/>
          <a:lstStyle/>
          <a:p>
            <a:pPr>
              <a:defRPr/>
            </a:pPr>
            <a:r>
              <a:rPr lang="en-US" sz="1200" smtClean="0">
                <a:latin typeface="Palatino Linotype" panose="02040502050505030304" pitchFamily="18" charset="0"/>
              </a:rPr>
              <a:t>Presentation Title</a:t>
            </a:r>
            <a:endParaRPr lang="en-US" sz="1200">
              <a:latin typeface="Palatino Linotype" panose="02040502050505030304" pitchFamily="18" charset="0"/>
            </a:endParaRPr>
          </a:p>
        </p:txBody>
      </p:sp>
    </p:spTree>
    <p:extLst>
      <p:ext uri="{BB962C8B-B14F-4D97-AF65-F5344CB8AC3E}">
        <p14:creationId xmlns:p14="http://schemas.microsoft.com/office/powerpoint/2010/main" val="1372185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These are the primary kinds of portability</a:t>
            </a:r>
            <a:r>
              <a:rPr lang="en-US" baseline="0" smtClean="0"/>
              <a:t> I think systems builders have to deal with. </a:t>
            </a:r>
            <a:endParaRPr lang="en-US" smtClean="0"/>
          </a:p>
          <a:p>
            <a:r>
              <a:rPr lang="en-US" smtClean="0"/>
              <a:t>Processors</a:t>
            </a:r>
            <a:r>
              <a:rPr lang="en-US" baseline="0" smtClean="0"/>
              <a:t> (top to bottom)</a:t>
            </a:r>
            <a:r>
              <a:rPr lang="en-US" smtClean="0"/>
              <a:t>: </a:t>
            </a:r>
            <a:r>
              <a:rPr lang="en-US" baseline="0" smtClean="0"/>
              <a:t>Motorola PowerPC, </a:t>
            </a:r>
            <a:r>
              <a:rPr lang="en-US" smtClean="0"/>
              <a:t>Intel Core 2 Duo</a:t>
            </a:r>
            <a:r>
              <a:rPr lang="en-US" baseline="0" smtClean="0"/>
              <a:t>. In 2005-2006, Apple moved its Macintoshes from PowerPC to Intel x86.</a:t>
            </a:r>
          </a:p>
          <a:p>
            <a:r>
              <a:rPr lang="en-US" baseline="0" smtClean="0"/>
              <a:t>OSes (top to bottom): Mac OS, Linux, iOS, Android, Windows.</a:t>
            </a:r>
          </a:p>
          <a:p>
            <a:r>
              <a:rPr lang="en-US" baseline="0" smtClean="0"/>
              <a:t>Compilers (top to bottom): LLVM, Visual Studio, GCC.</a:t>
            </a:r>
          </a:p>
          <a:p>
            <a:r>
              <a:rPr lang="en-US" baseline="0" smtClean="0"/>
              <a:t>Devices (top to bottom and left to right): Apple Watch 2, Apple Macbook Pro, generic desktop PC, Amazon Fire HDX, Microsoft Xbox One, Amazon Echo, Sony PS4, Apple iPhone.</a:t>
            </a:r>
          </a:p>
          <a:p>
            <a:r>
              <a:rPr lang="en-US" baseline="0" smtClean="0"/>
              <a:t>Image sources: PowerPC: https://commons.wikimedia.org/wiki/File:XPC7450.jpg, Intel Core 2 Duo: https://commons.wikimedia.org/wiki/File:Core_2_Wolfdale.jpg. Other images may be copyrighted.</a:t>
            </a:r>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717149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mtClean="0"/>
              <a:t>“Because you know” =&gt; “Because you</a:t>
            </a:r>
            <a:r>
              <a:rPr lang="en-US" baseline="0" smtClean="0"/>
              <a:t> know you have to be portable.”</a:t>
            </a:r>
          </a:p>
          <a:p>
            <a:pPr lvl="0"/>
            <a:r>
              <a:rPr lang="en-US" baseline="0" smtClean="0"/>
              <a:t>Bullet points:</a:t>
            </a:r>
            <a:endParaRPr lang="en-US" smtClean="0"/>
          </a:p>
          <a:p>
            <a:pPr lvl="2"/>
            <a:r>
              <a:rPr lang="en-US" smtClean="0"/>
              <a:t>Cognex</a:t>
            </a:r>
            <a:r>
              <a:rPr lang="en-US" baseline="0" smtClean="0"/>
              <a:t> exemplifies c</a:t>
            </a:r>
            <a:r>
              <a:rPr lang="en-US" smtClean="0"/>
              <a:t>ommodity hardware closing the gap with custom hardware. Cognex had its own hardware, OS, and compiler,</a:t>
            </a:r>
            <a:r>
              <a:rPr lang="en-US" baseline="0" smtClean="0"/>
              <a:t> so developers there ignored portability.</a:t>
            </a:r>
            <a:endParaRPr lang="en-US" smtClean="0"/>
          </a:p>
          <a:p>
            <a:pPr lvl="2"/>
            <a:r>
              <a:rPr lang="en-US" smtClean="0"/>
              <a:t>Apple</a:t>
            </a:r>
            <a:r>
              <a:rPr lang="en-US" baseline="0" smtClean="0"/>
              <a:t> exemplifies a d</a:t>
            </a:r>
            <a:r>
              <a:rPr lang="en-US" smtClean="0"/>
              <a:t>ifferent hardware platform better serving a</a:t>
            </a:r>
            <a:r>
              <a:rPr lang="en-US" baseline="0" smtClean="0"/>
              <a:t> business’s needs. </a:t>
            </a:r>
            <a:r>
              <a:rPr lang="en-US" smtClean="0"/>
              <a:t>Per Wikipedia (https://en.wikipedia.org/wiki/Apple%27s_transition_to_Intel_processors), Intel’s chips offered better performance per watt, had higher clock</a:t>
            </a:r>
            <a:r>
              <a:rPr lang="en-US" baseline="0" smtClean="0"/>
              <a:t> speeds, and ran cooler than the Power PC chips Apple’d been using. These issues were especially important for laptops, which were the fastest growing segment of the industry.</a:t>
            </a:r>
            <a:endParaRPr lang="en-US" smtClean="0"/>
          </a:p>
          <a:p>
            <a:pPr lvl="2"/>
            <a:r>
              <a:rPr lang="en-US" smtClean="0"/>
              <a:t>Temple</a:t>
            </a:r>
            <a:r>
              <a:rPr lang="en-US" baseline="0" smtClean="0"/>
              <a:t> Run exemplifies </a:t>
            </a:r>
            <a:r>
              <a:rPr lang="en-US" smtClean="0"/>
              <a:t>multiple platforms reaching more customers.</a:t>
            </a:r>
          </a:p>
          <a:p>
            <a:pPr lvl="2"/>
            <a:r>
              <a:rPr lang="en-US" smtClean="0"/>
              <a:t>Per Wikiquote (https://en.wikiquote.org/wiki/Alexander_the_Great), the Alexander quote is only from the</a:t>
            </a:r>
            <a:r>
              <a:rPr lang="en-US" baseline="0" smtClean="0"/>
              <a:t> character Hans Gruber (played by Alan Rickman) in 1988’s </a:t>
            </a:r>
            <a:r>
              <a:rPr lang="en-US" i="1" baseline="0" smtClean="0"/>
              <a:t>Die Hard</a:t>
            </a:r>
            <a:r>
              <a:rPr lang="en-US" i="0" baseline="0" smtClean="0"/>
              <a:t>.</a:t>
            </a:r>
          </a:p>
          <a:p>
            <a:pPr lvl="2"/>
            <a:r>
              <a:rPr lang="en-US" i="0" baseline="0" smtClean="0"/>
              <a:t>Changing hardware or OS platform often motivates a change in compiler, e.g., Intel’s compiler on Intel hardware, Microsoft’s compiler on Microsoft’s OSes, etc.</a:t>
            </a:r>
            <a:endParaRPr lang="en-US" smtClean="0"/>
          </a:p>
          <a:p>
            <a:pPr lvl="0"/>
            <a:r>
              <a:rPr lang="en-US" smtClean="0"/>
              <a:t>Images are probably copyrighted, sorry.</a:t>
            </a:r>
          </a:p>
          <a:p>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2004347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“Stuff” need not be source</a:t>
            </a:r>
            <a:r>
              <a:rPr lang="en-US" baseline="0" smtClean="0"/>
              <a:t> code. It could be, e.g., configuration information for build systems.</a:t>
            </a:r>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4245920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Endianness includes the possibility of byte-swapping, which is covered</a:t>
            </a:r>
            <a:r>
              <a:rPr lang="en-US" baseline="0" smtClean="0"/>
              <a:t> under the terms “mixed-endian” or “middle-endian”.</a:t>
            </a:r>
          </a:p>
          <a:p>
            <a:r>
              <a:rPr lang="en-US" baseline="0" smtClean="0"/>
              <a:t>MS Windows is LLP64 (32-bit ints and longs, 64-bit long longs and pointers). Most Unix systems are LP64 32-bit ints, 64-bit longs, long longs, and pointers).</a:t>
            </a:r>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2205369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Started using: 1970</a:t>
            </a:r>
          </a:p>
          <a:p>
            <a:r>
              <a:rPr lang="en-US" smtClean="0"/>
              <a:t>Started programming:</a:t>
            </a:r>
            <a:r>
              <a:rPr lang="en-US" baseline="0" smtClean="0"/>
              <a:t> 1971</a:t>
            </a:r>
          </a:p>
          <a:p>
            <a:r>
              <a:rPr lang="en-US" baseline="0" smtClean="0"/>
              <a:t>Started teaching: 1972</a:t>
            </a:r>
          </a:p>
          <a:p>
            <a:r>
              <a:rPr lang="en-US" baseline="0" smtClean="0"/>
              <a:t>Research: 1985-1993</a:t>
            </a:r>
          </a:p>
          <a:p>
            <a:r>
              <a:rPr lang="en-US" smtClean="0"/>
              <a:t>Cessation</a:t>
            </a:r>
            <a:r>
              <a:rPr lang="en-US" baseline="0" smtClean="0"/>
              <a:t> of computer use suggests I developed other interests, which more or less coincides with the timing of my first kiss. That doesn’t seem to have led anywhere, hence my renewed interest in computers a few years later...</a:t>
            </a:r>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3164501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Image</a:t>
            </a:r>
            <a:r>
              <a:rPr lang="en-US" baseline="0" smtClean="0"/>
              <a:t> sources from various product or review pages via Google images search.</a:t>
            </a:r>
          </a:p>
          <a:p>
            <a:r>
              <a:rPr lang="en-US" baseline="0" smtClean="0"/>
              <a:t>Approaches to this problem include compile-time if/then/elses (e.g., #defines or presumably static ifs), runtime if/then/elses (e.g., capability queries), and virtual dispatch.</a:t>
            </a:r>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2191503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20725"/>
            <a:ext cx="6726237" cy="3813175"/>
          </a:xfrm>
        </p:spPr>
      </p:sp>
      <p:sp>
        <p:nvSpPr>
          <p:cNvPr id="3" name="Notes Placeholder 2"/>
          <p:cNvSpPr>
            <a:spLocks noGrp="1"/>
          </p:cNvSpPr>
          <p:nvPr>
            <p:ph type="body" idx="1"/>
          </p:nvPr>
        </p:nvSpPr>
        <p:spPr/>
        <p:txBody>
          <a:bodyPr/>
          <a:lstStyle/>
          <a:p>
            <a:endParaRPr lang="en-US" dirty="0"/>
          </a:p>
        </p:txBody>
      </p:sp>
      <p:sp>
        <p:nvSpPr>
          <p:cNvPr id="9" name="Header Placeholder 8"/>
          <p:cNvSpPr>
            <a:spLocks noGrp="1"/>
          </p:cNvSpPr>
          <p:nvPr>
            <p:ph type="hdr" sz="quarter" idx="10"/>
          </p:nvPr>
        </p:nvSpPr>
        <p:spPr/>
        <p:txBody>
          <a:bodyPr/>
          <a:lstStyle/>
          <a:p>
            <a:pPr>
              <a:defRPr/>
            </a:pPr>
            <a:r>
              <a:rPr lang="en-US" sz="1200" smtClean="0">
                <a:latin typeface="Palatino Linotype" panose="02040502050505030304" pitchFamily="18" charset="0"/>
              </a:rPr>
              <a:t>Presentation Title</a:t>
            </a:r>
            <a:endParaRPr lang="en-US" sz="1200">
              <a:latin typeface="Palatino Linotype" panose="02040502050505030304" pitchFamily="18" charset="0"/>
            </a:endParaRPr>
          </a:p>
        </p:txBody>
      </p:sp>
    </p:spTree>
    <p:extLst>
      <p:ext uri="{BB962C8B-B14F-4D97-AF65-F5344CB8AC3E}">
        <p14:creationId xmlns:p14="http://schemas.microsoft.com/office/powerpoint/2010/main" val="1372185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Source</a:t>
            </a:r>
            <a:r>
              <a:rPr lang="en-US" baseline="0" smtClean="0"/>
              <a:t> for references to tools for Self and Smalltalk is http://www.ai.mit.edu/projects/ntt/projects/MIT2001-01/documents/invariants-refactor.pdf.</a:t>
            </a:r>
          </a:p>
          <a:p>
            <a:r>
              <a:rPr lang="en-US" baseline="0" smtClean="0"/>
              <a:t>Source for 2001 Java tools is https://www.martinfowler.com/articles/refactoringRubicon.html.</a:t>
            </a:r>
          </a:p>
          <a:p>
            <a:r>
              <a:rPr lang="en-US" baseline="0" smtClean="0"/>
              <a:t>Source for Resharper is https://www.jetbrains.com/company/press/press-archive/pr_210704.html.</a:t>
            </a:r>
          </a:p>
          <a:p>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65667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URL</a:t>
            </a:r>
            <a:r>
              <a:rPr lang="en-US" baseline="0" smtClean="0"/>
              <a:t> for SO post is http://stackoverflow.com/questions/1388469/is-there-a-working-c-refactoring-tool .</a:t>
            </a:r>
          </a:p>
          <a:p>
            <a:pPr marL="0" marR="0" indent="0" algn="l" defTabSz="914400" rtl="0" eaLnBrk="0" fontAlgn="base" latinLnBrk="0" hangingPunct="0">
              <a:lnSpc>
                <a:spcPct val="95000"/>
              </a:lnSpc>
              <a:spcBef>
                <a:spcPts val="1000"/>
              </a:spcBef>
              <a:spcAft>
                <a:spcPct val="0"/>
              </a:spcAft>
              <a:buClrTx/>
              <a:buSzTx/>
              <a:buFontTx/>
              <a:buNone/>
              <a:tabLst/>
              <a:defRPr/>
            </a:pPr>
            <a:r>
              <a:rPr lang="en-US" smtClean="0"/>
              <a:t>There’s</a:t>
            </a:r>
            <a:r>
              <a:rPr lang="en-US" baseline="0" smtClean="0"/>
              <a:t> some apples-and-oranges between this page and the prior one, because I don’t know how well the tools for other languages work for large code bases.</a:t>
            </a:r>
            <a:endParaRPr lang="en-US" smtClean="0"/>
          </a:p>
          <a:p>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1804239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95000"/>
              </a:lnSpc>
              <a:spcBef>
                <a:spcPts val="1000"/>
              </a:spcBef>
              <a:spcAft>
                <a:spcPct val="0"/>
              </a:spcAft>
              <a:buClrTx/>
              <a:buSzTx/>
              <a:buFontTx/>
              <a:buNone/>
              <a:tabLst/>
              <a:defRPr/>
            </a:pPr>
            <a:r>
              <a:rPr lang="en-US" smtClean="0"/>
              <a:t>This list is not exhaustive.  For example, </a:t>
            </a:r>
            <a:r>
              <a:rPr lang="en-US" smtClean="0">
                <a:latin typeface="Arial" charset="0"/>
              </a:rPr>
              <a:t>f</a:t>
            </a:r>
            <a:r>
              <a:rPr lang="en-US" smtClean="0"/>
              <a:t> could also be the name of a type that can be used to perform a cast on the type of </a:t>
            </a:r>
            <a:r>
              <a:rPr lang="en-US" smtClean="0">
                <a:latin typeface="Arial" charset="0"/>
              </a:rPr>
              <a:t>x</a:t>
            </a:r>
            <a:r>
              <a:rPr lang="en-US" smtClean="0"/>
              <a:t>.</a:t>
            </a:r>
          </a:p>
          <a:p>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2792658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95000"/>
              </a:lnSpc>
              <a:spcBef>
                <a:spcPts val="1000"/>
              </a:spcBef>
              <a:spcAft>
                <a:spcPct val="0"/>
              </a:spcAft>
              <a:buClrTx/>
              <a:buSzTx/>
              <a:buFontTx/>
              <a:buNone/>
              <a:tabLst/>
              <a:defRPr/>
            </a:pPr>
            <a:r>
              <a:rPr lang="en-US" smtClean="0"/>
              <a:t>“Accidental Complexity” from </a:t>
            </a:r>
            <a:r>
              <a:rPr lang="en-US" sz="1200" smtClean="0">
                <a:solidFill>
                  <a:schemeClr val="bg1">
                    <a:lumMod val="50000"/>
                  </a:schemeClr>
                </a:solidFill>
              </a:rPr>
              <a:t>Brooks, F.P., Jr., “No Silver Bullet: Essence and Accidents of Software Engineering,” </a:t>
            </a:r>
            <a:r>
              <a:rPr lang="en-US" sz="1200" i="1" smtClean="0">
                <a:solidFill>
                  <a:schemeClr val="bg1">
                    <a:lumMod val="50000"/>
                  </a:schemeClr>
                </a:solidFill>
              </a:rPr>
              <a:t>IEEE Computer</a:t>
            </a:r>
            <a:r>
              <a:rPr lang="en-US" sz="1200" smtClean="0">
                <a:solidFill>
                  <a:schemeClr val="bg1">
                    <a:lumMod val="50000"/>
                  </a:schemeClr>
                </a:solidFill>
              </a:rPr>
              <a:t>, April 1987. In</a:t>
            </a:r>
            <a:r>
              <a:rPr lang="en-US" sz="1200" baseline="0" smtClean="0">
                <a:solidFill>
                  <a:schemeClr val="bg1">
                    <a:lumMod val="50000"/>
                  </a:schemeClr>
                </a:solidFill>
              </a:rPr>
              <a:t> my 2014 DConf talk, I discussed complexity and C++, but I didn’t talk about its impact on C++’s (lack of) toolability.</a:t>
            </a:r>
            <a:endParaRPr lang="en-US" sz="1200" smtClean="0">
              <a:solidFill>
                <a:schemeClr val="bg1">
                  <a:lumMod val="50000"/>
                </a:schemeClr>
              </a:solidFill>
            </a:endParaRPr>
          </a:p>
          <a:p>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1835755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“Artifacts”</a:t>
            </a:r>
            <a:r>
              <a:rPr lang="en-US" baseline="0" smtClean="0"/>
              <a:t> could be source code, configuration files, data files, etc.</a:t>
            </a:r>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3783952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20725"/>
            <a:ext cx="6726237" cy="3813175"/>
          </a:xfrm>
        </p:spPr>
      </p:sp>
      <p:sp>
        <p:nvSpPr>
          <p:cNvPr id="3" name="Notes Placeholder 2"/>
          <p:cNvSpPr>
            <a:spLocks noGrp="1"/>
          </p:cNvSpPr>
          <p:nvPr>
            <p:ph type="body" idx="1"/>
          </p:nvPr>
        </p:nvSpPr>
        <p:spPr/>
        <p:txBody>
          <a:bodyPr/>
          <a:lstStyle/>
          <a:p>
            <a:endParaRPr lang="en-US" dirty="0"/>
          </a:p>
        </p:txBody>
      </p:sp>
      <p:sp>
        <p:nvSpPr>
          <p:cNvPr id="9" name="Header Placeholder 8"/>
          <p:cNvSpPr>
            <a:spLocks noGrp="1"/>
          </p:cNvSpPr>
          <p:nvPr>
            <p:ph type="hdr" sz="quarter" idx="10"/>
          </p:nvPr>
        </p:nvSpPr>
        <p:spPr/>
        <p:txBody>
          <a:bodyPr/>
          <a:lstStyle/>
          <a:p>
            <a:pPr>
              <a:defRPr/>
            </a:pPr>
            <a:r>
              <a:rPr lang="en-US" sz="1200" smtClean="0">
                <a:latin typeface="Palatino Linotype" panose="02040502050505030304" pitchFamily="18" charset="0"/>
              </a:rPr>
              <a:t>Presentation Title</a:t>
            </a:r>
            <a:endParaRPr lang="en-US" sz="1200">
              <a:latin typeface="Palatino Linotype" panose="02040502050505030304" pitchFamily="18" charset="0"/>
            </a:endParaRPr>
          </a:p>
        </p:txBody>
      </p:sp>
    </p:spTree>
    <p:extLst>
      <p:ext uri="{BB962C8B-B14F-4D97-AF65-F5344CB8AC3E}">
        <p14:creationId xmlns:p14="http://schemas.microsoft.com/office/powerpoint/2010/main" val="1372185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slide</a:t>
            </a:r>
            <a:r>
              <a:rPr lang="en-US" baseline="0" smtClean="0"/>
              <a:t> title is important and you should spend a little time elaborating on it.</a:t>
            </a:r>
            <a:endParaRPr lang="en-US" smtClean="0"/>
          </a:p>
          <a:p>
            <a:r>
              <a:rPr lang="en-US" smtClean="0"/>
              <a:t>Deletion</a:t>
            </a:r>
            <a:r>
              <a:rPr lang="en-US" baseline="0" smtClean="0"/>
              <a:t> icon is consistently a trash can, but the location is inconsistent.</a:t>
            </a:r>
          </a:p>
          <a:p>
            <a:r>
              <a:rPr lang="en-US" baseline="0" smtClean="0"/>
              <a:t>For Notes and mail, the location and color of the trash can icon is the same in landscape mode as in portrait mode.</a:t>
            </a:r>
            <a:endParaRPr lang="en-US" smtClean="0"/>
          </a:p>
          <a:p>
            <a:r>
              <a:rPr lang="en-US" smtClean="0"/>
              <a:t>All</a:t>
            </a:r>
            <a:r>
              <a:rPr lang="en-US" baseline="0" smtClean="0"/>
              <a:t> images are from iOS 10. All software ships natively on iPhone.</a:t>
            </a:r>
          </a:p>
          <a:p>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762497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Icon order</a:t>
            </a:r>
            <a:r>
              <a:rPr lang="en-US" baseline="0" smtClean="0"/>
              <a:t> in Photos app is completely inconsistent in portrait and landscape mode.</a:t>
            </a:r>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1687328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25 years image</a:t>
            </a:r>
            <a:r>
              <a:rPr lang="en-US" baseline="0" smtClean="0"/>
              <a:t> from https://www.docherman.com/images/Celebrating%2025%20year%20banner.jpg.</a:t>
            </a:r>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3014685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95000"/>
              </a:lnSpc>
              <a:spcBef>
                <a:spcPts val="1000"/>
              </a:spcBef>
              <a:spcAft>
                <a:spcPct val="0"/>
              </a:spcAft>
              <a:buClrTx/>
              <a:buSzTx/>
              <a:buFontTx/>
              <a:buNone/>
              <a:tabLst/>
              <a:defRPr/>
            </a:pPr>
            <a:r>
              <a:rPr lang="en-US" smtClean="0"/>
              <a:t>Notes uses “Delete”, Maps uses “Remove”,</a:t>
            </a:r>
            <a:r>
              <a:rPr lang="en-US" baseline="0" smtClean="0"/>
              <a:t> Mail uses “Trash.” Only Mail uses icons along with text. </a:t>
            </a:r>
            <a:endParaRPr lang="en-US" smtClean="0"/>
          </a:p>
          <a:p>
            <a:pPr marL="0" marR="0" indent="0" algn="l" defTabSz="914400" rtl="0" eaLnBrk="0" fontAlgn="base" latinLnBrk="0" hangingPunct="0">
              <a:lnSpc>
                <a:spcPct val="95000"/>
              </a:lnSpc>
              <a:spcBef>
                <a:spcPts val="1000"/>
              </a:spcBef>
              <a:spcAft>
                <a:spcPct val="0"/>
              </a:spcAft>
              <a:buClrTx/>
              <a:buSzTx/>
              <a:buFontTx/>
              <a:buNone/>
              <a:tabLst/>
              <a:defRPr/>
            </a:pPr>
            <a:r>
              <a:rPr lang="en-US" smtClean="0"/>
              <a:t>All</a:t>
            </a:r>
            <a:r>
              <a:rPr lang="en-US" baseline="0" smtClean="0"/>
              <a:t> images are from iOS 10. All software ships natively on iPhone.</a:t>
            </a:r>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1394031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95000"/>
              </a:lnSpc>
              <a:spcBef>
                <a:spcPts val="1000"/>
              </a:spcBef>
              <a:spcAft>
                <a:spcPct val="0"/>
              </a:spcAft>
              <a:buClrTx/>
              <a:buSzTx/>
              <a:buFontTx/>
              <a:buNone/>
              <a:tabLst/>
              <a:defRPr/>
            </a:pPr>
            <a:r>
              <a:rPr lang="en-US" smtClean="0"/>
              <a:t>All</a:t>
            </a:r>
            <a:r>
              <a:rPr lang="en-US" baseline="0" smtClean="0"/>
              <a:t> images are from iOS 10. All software ships natively on iPhone.</a:t>
            </a:r>
          </a:p>
          <a:p>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46260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Example and photo courtesy</a:t>
            </a:r>
            <a:r>
              <a:rPr lang="en-US" baseline="0" smtClean="0"/>
              <a:t> of Ed Strassberger.</a:t>
            </a:r>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2501555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95000"/>
              </a:lnSpc>
              <a:spcBef>
                <a:spcPts val="1000"/>
              </a:spcBef>
              <a:spcAft>
                <a:spcPct val="0"/>
              </a:spcAft>
              <a:buClrTx/>
              <a:buSzTx/>
              <a:buFontTx/>
              <a:buNone/>
              <a:tabLst/>
              <a:defRPr/>
            </a:pPr>
            <a:r>
              <a:rPr lang="en-US" smtClean="0"/>
              <a:t>Quote source: http://theamiableapi.com/2011/09/14/api-design-best-practice-consistency/ .  I took some liberties in reproducing it.</a:t>
            </a:r>
          </a:p>
          <a:p>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2588990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95000"/>
              </a:lnSpc>
              <a:spcBef>
                <a:spcPts val="1000"/>
              </a:spcBef>
              <a:spcAft>
                <a:spcPct val="0"/>
              </a:spcAft>
              <a:buClrTx/>
              <a:buSzTx/>
              <a:buFontTx/>
              <a:buNone/>
              <a:tabLst/>
              <a:defRPr/>
            </a:pPr>
            <a:r>
              <a:rPr lang="en-US" smtClean="0"/>
              <a:t>In .NET, </a:t>
            </a:r>
            <a:r>
              <a:rPr lang="en-US" smtClean="0">
                <a:latin typeface="Arial" charset="0"/>
              </a:rPr>
              <a:t>Array</a:t>
            </a:r>
            <a:r>
              <a:rPr lang="en-US" smtClean="0"/>
              <a:t> can be accessed via the </a:t>
            </a:r>
            <a:r>
              <a:rPr lang="en-US" smtClean="0">
                <a:latin typeface="Arial" charset="0"/>
              </a:rPr>
              <a:t>ICollection</a:t>
            </a:r>
            <a:r>
              <a:rPr lang="en-US" smtClean="0"/>
              <a:t> interface, in which case the </a:t>
            </a:r>
            <a:r>
              <a:rPr lang="en-US" smtClean="0">
                <a:latin typeface="Arial" charset="0"/>
              </a:rPr>
              <a:t>Count</a:t>
            </a:r>
            <a:r>
              <a:rPr lang="en-US" smtClean="0"/>
              <a:t> property can be used on it, but if you know you have an </a:t>
            </a:r>
            <a:r>
              <a:rPr lang="en-US" smtClean="0">
                <a:latin typeface="Arial" charset="0"/>
              </a:rPr>
              <a:t>Array</a:t>
            </a:r>
            <a:r>
              <a:rPr lang="en-US" smtClean="0"/>
              <a:t>, the convention is to use the </a:t>
            </a:r>
            <a:r>
              <a:rPr lang="en-US" smtClean="0">
                <a:latin typeface="Arial" charset="0"/>
              </a:rPr>
              <a:t>Length</a:t>
            </a:r>
            <a:r>
              <a:rPr lang="en-US" smtClean="0"/>
              <a:t> property.</a:t>
            </a:r>
          </a:p>
          <a:p>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3319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slide title</a:t>
            </a:r>
            <a:r>
              <a:rPr lang="en-US" baseline="0" smtClean="0"/>
              <a:t> refers to how inconsistency in one part of a system can lead to confusing behavior elsewhere.</a:t>
            </a:r>
            <a:endParaRPr lang="en-US" smtClean="0"/>
          </a:p>
          <a:p>
            <a:r>
              <a:rPr lang="en-US" smtClean="0"/>
              <a:t>Ask audience members</a:t>
            </a:r>
            <a:r>
              <a:rPr lang="en-US" baseline="0" smtClean="0"/>
              <a:t> to guess why this is happening. (Password during account creation isn’t truncated, but during normal login it is.)</a:t>
            </a:r>
          </a:p>
          <a:p>
            <a:r>
              <a:rPr lang="en-US" baseline="0" smtClean="0"/>
              <a:t>Image source: https://pixabay.com/p-460868/</a:t>
            </a:r>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878003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20725"/>
            <a:ext cx="6726237" cy="3813175"/>
          </a:xfrm>
        </p:spPr>
      </p:sp>
      <p:sp>
        <p:nvSpPr>
          <p:cNvPr id="3" name="Notes Placeholder 2"/>
          <p:cNvSpPr>
            <a:spLocks noGrp="1"/>
          </p:cNvSpPr>
          <p:nvPr>
            <p:ph type="body" idx="1"/>
          </p:nvPr>
        </p:nvSpPr>
        <p:spPr/>
        <p:txBody>
          <a:bodyPr/>
          <a:lstStyle/>
          <a:p>
            <a:endParaRPr lang="en-US" dirty="0"/>
          </a:p>
        </p:txBody>
      </p:sp>
      <p:sp>
        <p:nvSpPr>
          <p:cNvPr id="9" name="Header Placeholder 8"/>
          <p:cNvSpPr>
            <a:spLocks noGrp="1"/>
          </p:cNvSpPr>
          <p:nvPr>
            <p:ph type="hdr" sz="quarter" idx="10"/>
          </p:nvPr>
        </p:nvSpPr>
        <p:spPr/>
        <p:txBody>
          <a:bodyPr/>
          <a:lstStyle/>
          <a:p>
            <a:pPr>
              <a:defRPr/>
            </a:pPr>
            <a:r>
              <a:rPr lang="en-US" sz="1200" smtClean="0">
                <a:latin typeface="Palatino Linotype" panose="02040502050505030304" pitchFamily="18" charset="0"/>
              </a:rPr>
              <a:t>Presentation Title</a:t>
            </a:r>
            <a:endParaRPr lang="en-US" sz="1200">
              <a:latin typeface="Palatino Linotype" panose="02040502050505030304" pitchFamily="18" charset="0"/>
            </a:endParaRPr>
          </a:p>
        </p:txBody>
      </p:sp>
    </p:spTree>
    <p:extLst>
      <p:ext uri="{BB962C8B-B14F-4D97-AF65-F5344CB8AC3E}">
        <p14:creationId xmlns:p14="http://schemas.microsoft.com/office/powerpoint/2010/main" val="13721859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Photo credit: https://www.flickr.com/photos/hsivonen/209931447/</a:t>
            </a:r>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Presentation Title</a:t>
            </a:r>
            <a:endParaRPr lang="en-US" sz="1200">
              <a:latin typeface="Palatino Linotype" panose="02040502050505030304" pitchFamily="18" charset="0"/>
            </a:endParaRPr>
          </a:p>
        </p:txBody>
      </p:sp>
    </p:spTree>
    <p:extLst>
      <p:ext uri="{BB962C8B-B14F-4D97-AF65-F5344CB8AC3E}">
        <p14:creationId xmlns:p14="http://schemas.microsoft.com/office/powerpoint/2010/main" val="34458160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95000"/>
              </a:lnSpc>
              <a:spcBef>
                <a:spcPts val="1000"/>
              </a:spcBef>
              <a:spcAft>
                <a:spcPct val="0"/>
              </a:spcAft>
              <a:buClrTx/>
              <a:buSzTx/>
              <a:buFontTx/>
              <a:buNone/>
              <a:tabLst/>
              <a:defRPr/>
            </a:pPr>
            <a:r>
              <a:rPr lang="en-US" smtClean="0"/>
              <a:t>Goal: Meet the challenge of overcoming obstacles.</a:t>
            </a:r>
          </a:p>
          <a:p>
            <a:r>
              <a:rPr lang="en-US" smtClean="0"/>
              <a:t>Photo credits:</a:t>
            </a:r>
            <a:r>
              <a:rPr lang="en-US" baseline="0" smtClean="0"/>
              <a:t> Left: http://tinyurl.com/k6jz5pz, Right: https://pixabay.com/p-1209310/</a:t>
            </a:r>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Presentation Title</a:t>
            </a:r>
            <a:endParaRPr lang="en-US" sz="1200">
              <a:latin typeface="Palatino Linotype" panose="02040502050505030304" pitchFamily="18" charset="0"/>
            </a:endParaRPr>
          </a:p>
        </p:txBody>
      </p:sp>
    </p:spTree>
    <p:extLst>
      <p:ext uri="{BB962C8B-B14F-4D97-AF65-F5344CB8AC3E}">
        <p14:creationId xmlns:p14="http://schemas.microsoft.com/office/powerpoint/2010/main" val="3433683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95000"/>
              </a:lnSpc>
              <a:spcBef>
                <a:spcPts val="1000"/>
              </a:spcBef>
              <a:spcAft>
                <a:spcPct val="0"/>
              </a:spcAft>
              <a:buClrTx/>
              <a:buSzTx/>
              <a:buFontTx/>
              <a:buNone/>
              <a:tabLst/>
              <a:defRPr/>
            </a:pPr>
            <a:r>
              <a:rPr lang="en-US" smtClean="0"/>
              <a:t>Goal: Get the job done quickly with a minimum</a:t>
            </a:r>
            <a:r>
              <a:rPr lang="en-US" baseline="0" smtClean="0"/>
              <a:t> of fuss</a:t>
            </a:r>
            <a:r>
              <a:rPr lang="en-US" smtClean="0"/>
              <a:t>.</a:t>
            </a:r>
          </a:p>
          <a:p>
            <a:pPr marL="0" marR="0" indent="0" algn="l" defTabSz="914400" rtl="0" eaLnBrk="0" fontAlgn="base" latinLnBrk="0" hangingPunct="0">
              <a:lnSpc>
                <a:spcPct val="95000"/>
              </a:lnSpc>
              <a:spcBef>
                <a:spcPts val="1000"/>
              </a:spcBef>
              <a:spcAft>
                <a:spcPct val="0"/>
              </a:spcAft>
              <a:buClrTx/>
              <a:buSzTx/>
              <a:buFontTx/>
              <a:buNone/>
              <a:tabLst/>
              <a:defRPr/>
            </a:pPr>
            <a:r>
              <a:rPr lang="en-US" smtClean="0"/>
              <a:t>Photo credits: Left: http://tinyurl.com/lbrud63</a:t>
            </a:r>
            <a:r>
              <a:rPr lang="en-US" baseline="0" smtClean="0"/>
              <a:t>, Right: https://www.flickr.com/photos/flowcomm/14027538588/</a:t>
            </a:r>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Presentation Title</a:t>
            </a:r>
            <a:endParaRPr lang="en-US" sz="1200">
              <a:latin typeface="Palatino Linotype" panose="02040502050505030304" pitchFamily="18" charset="0"/>
            </a:endParaRPr>
          </a:p>
        </p:txBody>
      </p:sp>
    </p:spTree>
    <p:extLst>
      <p:ext uri="{BB962C8B-B14F-4D97-AF65-F5344CB8AC3E}">
        <p14:creationId xmlns:p14="http://schemas.microsoft.com/office/powerpoint/2010/main" val="1869434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20725"/>
            <a:ext cx="6726237" cy="381317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95000"/>
              </a:lnSpc>
              <a:spcBef>
                <a:spcPts val="1000"/>
              </a:spcBef>
              <a:spcAft>
                <a:spcPct val="0"/>
              </a:spcAft>
              <a:buClrTx/>
              <a:buSzTx/>
              <a:buFontTx/>
              <a:buNone/>
              <a:tabLst/>
              <a:defRPr/>
            </a:pPr>
            <a:r>
              <a:rPr lang="en-US" baseline="0" smtClean="0"/>
              <a:t>Eficient software isn’t the same as fast software, but often efficient software, by virtue of executing fewer instructions, is also fast software.</a:t>
            </a:r>
          </a:p>
          <a:p>
            <a:endParaRPr lang="en-US" dirty="0"/>
          </a:p>
        </p:txBody>
      </p:sp>
      <p:sp>
        <p:nvSpPr>
          <p:cNvPr id="9" name="Header Placeholder 8"/>
          <p:cNvSpPr>
            <a:spLocks noGrp="1"/>
          </p:cNvSpPr>
          <p:nvPr>
            <p:ph type="hdr" sz="quarter" idx="10"/>
          </p:nvPr>
        </p:nvSpPr>
        <p:spPr/>
        <p:txBody>
          <a:bodyPr/>
          <a:lstStyle/>
          <a:p>
            <a:pPr>
              <a:defRPr/>
            </a:pPr>
            <a:r>
              <a:rPr lang="en-US" sz="1200" smtClean="0">
                <a:latin typeface="Palatino Linotype" panose="02040502050505030304" pitchFamily="18" charset="0"/>
              </a:rPr>
              <a:t>Presentation Title</a:t>
            </a:r>
            <a:endParaRPr lang="en-US" sz="1200">
              <a:latin typeface="Palatino Linotype" panose="02040502050505030304" pitchFamily="18" charset="0"/>
            </a:endParaRPr>
          </a:p>
        </p:txBody>
      </p:sp>
    </p:spTree>
    <p:extLst>
      <p:ext uri="{BB962C8B-B14F-4D97-AF65-F5344CB8AC3E}">
        <p14:creationId xmlns:p14="http://schemas.microsoft.com/office/powerpoint/2010/main" val="13721859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“ride” portion looks small, but it’s still some 18 years.</a:t>
            </a:r>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Presentation Title</a:t>
            </a:r>
            <a:endParaRPr lang="en-US" sz="1200">
              <a:latin typeface="Palatino Linotype" panose="02040502050505030304" pitchFamily="18" charset="0"/>
            </a:endParaRPr>
          </a:p>
        </p:txBody>
      </p:sp>
    </p:spTree>
    <p:extLst>
      <p:ext uri="{BB962C8B-B14F-4D97-AF65-F5344CB8AC3E}">
        <p14:creationId xmlns:p14="http://schemas.microsoft.com/office/powerpoint/2010/main" val="15103785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4852" name="Rectangle 4"/>
          <p:cNvSpPr>
            <a:spLocks noGrp="1" noRot="1" noChangeAspect="1" noChangeArrowheads="1" noTextEdit="1"/>
          </p:cNvSpPr>
          <p:nvPr>
            <p:ph type="sldImg"/>
          </p:nvPr>
        </p:nvSpPr>
        <p:spPr>
          <a:ln/>
        </p:spPr>
      </p:sp>
      <p:sp>
        <p:nvSpPr>
          <p:cNvPr id="1614853" name="Rectangle 5"/>
          <p:cNvSpPr>
            <a:spLocks noGrp="1" noChangeArrowheads="1"/>
          </p:cNvSpPr>
          <p:nvPr>
            <p:ph type="body" idx="1"/>
          </p:nvPr>
        </p:nvSpPr>
        <p:spPr/>
        <p:txBody>
          <a:bodyPr/>
          <a:lstStyle/>
          <a:p>
            <a:r>
              <a:rPr lang="en-US"/>
              <a:t>Here’s Rico Mariani’s “The Pit of Success” comment (from Framework Design Guidelines, Addison-Wesley, 2006, page 12):</a:t>
            </a:r>
          </a:p>
          <a:p>
            <a:r>
              <a:rPr lang="en-US"/>
              <a:t>“In stark contrast to a summit, a peak, or a journey across a desert to find victory through many trials and surprises, we want our customers to simply fall into winning practices by using our platform and frameworks.  To the extent that we make it easy to get into trouble we fail. True productivity comes from being able to easily create great products—not from being able to easily create junk.  Build a pit of success.”  </a:t>
            </a:r>
          </a:p>
        </p:txBody>
      </p:sp>
      <p:sp>
        <p:nvSpPr>
          <p:cNvPr id="2" name="Footer Placeholder 1"/>
          <p:cNvSpPr>
            <a:spLocks noGrp="1"/>
          </p:cNvSpPr>
          <p:nvPr>
            <p:ph type="ftr" sz="quarter" idx="10"/>
          </p:nvPr>
        </p:nvSpPr>
        <p:spPr>
          <a:xfrm>
            <a:off x="0" y="9120188"/>
            <a:ext cx="3170238" cy="479425"/>
          </a:xfrm>
          <a:prstGeom prst="rect">
            <a:avLst/>
          </a:prstGeom>
        </p:spPr>
        <p:txBody>
          <a:bodyPr/>
          <a:lstStyle/>
          <a:p>
            <a:r>
              <a:rPr lang="en-US" smtClean="0"/>
              <a:t>Scott Meyers, Software Development Consultant	© 2013 Scott Meyers, all rights reserved.</a:t>
            </a:r>
            <a:br>
              <a:rPr lang="en-US" smtClean="0"/>
            </a:br>
            <a:r>
              <a:rPr lang="en-US" smtClean="0">
                <a:latin typeface="Arial" pitchFamily="34" charset="0"/>
                <a:cs typeface="Arial" pitchFamily="34" charset="0"/>
              </a:rPr>
              <a:t>http://www.aristeia.com/</a:t>
            </a:r>
            <a:endParaRPr lang="en-US" dirty="0">
              <a:latin typeface="Arial" pitchFamily="34" charset="0"/>
              <a:cs typeface="Arial" pitchFamily="34" charset="0"/>
            </a:endParaRPr>
          </a:p>
        </p:txBody>
      </p:sp>
      <p:sp>
        <p:nvSpPr>
          <p:cNvPr id="3" name="Header Placeholder 2"/>
          <p:cNvSpPr>
            <a:spLocks noGrp="1"/>
          </p:cNvSpPr>
          <p:nvPr>
            <p:ph type="hdr" sz="quarter" idx="11"/>
          </p:nvPr>
        </p:nvSpPr>
        <p:spPr/>
        <p:txBody>
          <a:bodyPr/>
          <a:lstStyle/>
          <a:p>
            <a:r>
              <a:rPr lang="en-US" i="0" smtClean="0"/>
              <a:t>Better Software</a:t>
            </a:r>
            <a:r>
              <a:rPr lang="en-US" smtClean="0"/>
              <a:t> </a:t>
            </a:r>
            <a:r>
              <a:rPr lang="en-US" smtClean="0">
                <a:cs typeface="Arial" charset="0"/>
              </a:rPr>
              <a:t>—</a:t>
            </a:r>
            <a:r>
              <a:rPr lang="en-US" smtClean="0"/>
              <a:t> No Matter What</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“They’ll</a:t>
            </a:r>
            <a:r>
              <a:rPr lang="en-US" baseline="0" smtClean="0"/>
              <a:t> figure it out” may be okay for a interface or set of interfaces that themselves are generally consistent.  It’s not okay as an excuse for gratuitous inconsistency.</a:t>
            </a:r>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23998460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20725"/>
            <a:ext cx="6726237" cy="3813175"/>
          </a:xfrm>
        </p:spPr>
      </p:sp>
      <p:sp>
        <p:nvSpPr>
          <p:cNvPr id="3" name="Notes Placeholder 2"/>
          <p:cNvSpPr>
            <a:spLocks noGrp="1"/>
          </p:cNvSpPr>
          <p:nvPr>
            <p:ph type="body" idx="1"/>
          </p:nvPr>
        </p:nvSpPr>
        <p:spPr/>
        <p:txBody>
          <a:bodyPr/>
          <a:lstStyle/>
          <a:p>
            <a:endParaRPr lang="en-US" dirty="0"/>
          </a:p>
        </p:txBody>
      </p:sp>
      <p:sp>
        <p:nvSpPr>
          <p:cNvPr id="9" name="Header Placeholder 8"/>
          <p:cNvSpPr>
            <a:spLocks noGrp="1"/>
          </p:cNvSpPr>
          <p:nvPr>
            <p:ph type="hdr" sz="quarter" idx="10"/>
          </p:nvPr>
        </p:nvSpPr>
        <p:spPr/>
        <p:txBody>
          <a:bodyPr/>
          <a:lstStyle/>
          <a:p>
            <a:pPr>
              <a:defRPr/>
            </a:pPr>
            <a:r>
              <a:rPr lang="en-US" sz="1200" smtClean="0">
                <a:latin typeface="Palatino Linotype" panose="02040502050505030304" pitchFamily="18" charset="0"/>
              </a:rPr>
              <a:t>Presentation Title</a:t>
            </a:r>
            <a:endParaRPr lang="en-US" sz="1200">
              <a:latin typeface="Palatino Linotype" panose="02040502050505030304" pitchFamily="18" charset="0"/>
            </a:endParaRPr>
          </a:p>
        </p:txBody>
      </p:sp>
    </p:spTree>
    <p:extLst>
      <p:ext uri="{BB962C8B-B14F-4D97-AF65-F5344CB8AC3E}">
        <p14:creationId xmlns:p14="http://schemas.microsoft.com/office/powerpoint/2010/main" val="13721859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Insistence encourages the development of solutions that don’t require compromises.</a:t>
            </a:r>
          </a:p>
          <a:p>
            <a:r>
              <a:rPr lang="en-US" dirty="0" smtClean="0"/>
              <a:t>Image source: https://clipartfest.com/download/ab18fff14d35492ea0c2c5dd84fb409a2f47508f.html</a:t>
            </a:r>
            <a:endParaRPr lang="en-US" dirty="0"/>
          </a:p>
        </p:txBody>
      </p:sp>
      <p:sp>
        <p:nvSpPr>
          <p:cNvPr id="4" name="Header Placeholder 3"/>
          <p:cNvSpPr>
            <a:spLocks noGrp="1"/>
          </p:cNvSpPr>
          <p:nvPr>
            <p:ph type="hdr" sz="quarter" idx="10"/>
          </p:nvPr>
        </p:nvSpPr>
        <p:spPr/>
        <p:txBody>
          <a:bodyPr/>
          <a:lstStyle/>
          <a:p>
            <a:pPr>
              <a:defRPr/>
            </a:pPr>
            <a:r>
              <a:rPr lang="en-US" sz="1200" dirty="0" smtClean="0">
                <a:latin typeface="Palatino Linotype" panose="02040502050505030304" pitchFamily="18" charset="0"/>
              </a:rPr>
              <a:t>A Crash Course in C++14</a:t>
            </a:r>
            <a:endParaRPr lang="en-US" sz="1200" dirty="0">
              <a:latin typeface="Palatino Linotype" panose="02040502050505030304" pitchFamily="18" charset="0"/>
            </a:endParaRPr>
          </a:p>
        </p:txBody>
      </p:sp>
    </p:spTree>
    <p:extLst>
      <p:ext uri="{BB962C8B-B14F-4D97-AF65-F5344CB8AC3E}">
        <p14:creationId xmlns:p14="http://schemas.microsoft.com/office/powerpoint/2010/main" val="2375812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95000"/>
              </a:lnSpc>
              <a:spcBef>
                <a:spcPts val="1000"/>
              </a:spcBef>
              <a:spcAft>
                <a:spcPct val="0"/>
              </a:spcAft>
              <a:buClrTx/>
              <a:buSzTx/>
              <a:buFontTx/>
              <a:buNone/>
              <a:tabLst/>
              <a:defRPr/>
            </a:pPr>
            <a:r>
              <a:rPr lang="en-US" smtClean="0"/>
              <a:t>Assembling many locally optimized components</a:t>
            </a:r>
            <a:r>
              <a:rPr lang="en-US" baseline="0" smtClean="0"/>
              <a:t> need not yield a globally optimized system.</a:t>
            </a:r>
            <a:endParaRPr lang="en-US" smtClean="0"/>
          </a:p>
          <a:p>
            <a:endParaRPr lang="en-US" dirty="0"/>
          </a:p>
        </p:txBody>
      </p:sp>
      <p:sp>
        <p:nvSpPr>
          <p:cNvPr id="4" name="Header Placeholder 3"/>
          <p:cNvSpPr>
            <a:spLocks noGrp="1"/>
          </p:cNvSpPr>
          <p:nvPr>
            <p:ph type="hdr" sz="quarter" idx="10"/>
          </p:nvPr>
        </p:nvSpPr>
        <p:spPr/>
        <p:txBody>
          <a:bodyPr/>
          <a:lstStyle/>
          <a:p>
            <a:pPr>
              <a:defRPr/>
            </a:pPr>
            <a:r>
              <a:rPr lang="en-US" sz="1200" dirty="0" smtClean="0">
                <a:latin typeface="Palatino Linotype" panose="02040502050505030304" pitchFamily="18" charset="0"/>
              </a:rPr>
              <a:t>A Crash Course in C++14</a:t>
            </a:r>
            <a:endParaRPr lang="en-US" sz="1200" dirty="0">
              <a:latin typeface="Palatino Linotype" panose="02040502050505030304" pitchFamily="18" charset="0"/>
            </a:endParaRPr>
          </a:p>
        </p:txBody>
      </p:sp>
    </p:spTree>
    <p:extLst>
      <p:ext uri="{BB962C8B-B14F-4D97-AF65-F5344CB8AC3E}">
        <p14:creationId xmlns:p14="http://schemas.microsoft.com/office/powerpoint/2010/main" val="3571549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95000"/>
              </a:lnSpc>
              <a:spcBef>
                <a:spcPts val="1000"/>
              </a:spcBef>
              <a:spcAft>
                <a:spcPct val="0"/>
              </a:spcAft>
              <a:buClrTx/>
              <a:buSzTx/>
              <a:buFontTx/>
              <a:buNone/>
              <a:tabLst/>
              <a:defRPr/>
            </a:pPr>
            <a:r>
              <a:rPr lang="en-US" smtClean="0"/>
              <a:t>Mobile devices can be viewed as embedded systems,</a:t>
            </a:r>
            <a:r>
              <a:rPr lang="en-US" baseline="0" smtClean="0"/>
              <a:t> so the comment about embedded systems applies to them, too.</a:t>
            </a:r>
            <a:endParaRPr lang="en-US" smtClean="0"/>
          </a:p>
          <a:p>
            <a:pPr marL="0" marR="0" indent="0" algn="l" defTabSz="914400" rtl="0" eaLnBrk="0" fontAlgn="base" latinLnBrk="0" hangingPunct="0">
              <a:lnSpc>
                <a:spcPct val="95000"/>
              </a:lnSpc>
              <a:spcBef>
                <a:spcPts val="1000"/>
              </a:spcBef>
              <a:spcAft>
                <a:spcPct val="0"/>
              </a:spcAft>
              <a:buClrTx/>
              <a:buSzTx/>
              <a:buFontTx/>
              <a:buNone/>
              <a:tabLst/>
              <a:defRPr/>
            </a:pPr>
            <a:r>
              <a:rPr lang="en-US" baseline="0" smtClean="0"/>
              <a:t>If the foundational stuff isn’t efficient, the stuff built on it can’t be, either. Servers are also in the “never fast enough” camp on cost grounds (per Andrei’s FB experience).</a:t>
            </a:r>
            <a:endParaRPr lang="en-US" smtClean="0"/>
          </a:p>
          <a:p>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23989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95000"/>
              </a:lnSpc>
              <a:spcBef>
                <a:spcPts val="1000"/>
              </a:spcBef>
              <a:spcAft>
                <a:spcPct val="0"/>
              </a:spcAft>
              <a:buClrTx/>
              <a:buSzTx/>
              <a:buFontTx/>
              <a:buNone/>
              <a:tabLst/>
              <a:defRPr/>
            </a:pPr>
            <a:r>
              <a:rPr lang="en-US" sz="1200" b="0" i="0" u="none" strike="noStrike" kern="1200" baseline="0" smtClean="0">
                <a:solidFill>
                  <a:schemeClr val="tx1"/>
                </a:solidFill>
                <a:latin typeface="Palatino Linotype" pitchFamily="18" charset="0"/>
                <a:ea typeface="+mn-ea"/>
                <a:cs typeface="+mn-cs"/>
              </a:rPr>
              <a:t>Ask audience how many are familiar with the quote. Ask how many know where it’s from. Ask how many believe the quote is real.</a:t>
            </a:r>
          </a:p>
          <a:p>
            <a:pPr marL="0" marR="0" indent="0" algn="l" defTabSz="914400" rtl="0" eaLnBrk="0" fontAlgn="base" latinLnBrk="0" hangingPunct="0">
              <a:lnSpc>
                <a:spcPct val="95000"/>
              </a:lnSpc>
              <a:spcBef>
                <a:spcPts val="1000"/>
              </a:spcBef>
              <a:spcAft>
                <a:spcPct val="0"/>
              </a:spcAft>
              <a:buClrTx/>
              <a:buSzTx/>
              <a:buFontTx/>
              <a:buNone/>
              <a:tabLst/>
              <a:defRPr/>
            </a:pPr>
            <a:r>
              <a:rPr lang="en-US" sz="1200" b="0" i="0" u="none" strike="noStrike" kern="1200" baseline="0" smtClean="0">
                <a:solidFill>
                  <a:schemeClr val="tx1"/>
                </a:solidFill>
                <a:latin typeface="Palatino Linotype" pitchFamily="18" charset="0"/>
                <a:ea typeface="+mn-ea"/>
                <a:cs typeface="+mn-cs"/>
              </a:rPr>
              <a:t>Knuth, Donald E., “Structured Programming with go to Statements,” </a:t>
            </a:r>
            <a:r>
              <a:rPr lang="en-US" sz="1200" b="0" i="1" u="none" strike="noStrike" kern="1200" baseline="0" smtClean="0">
                <a:solidFill>
                  <a:schemeClr val="tx1"/>
                </a:solidFill>
                <a:latin typeface="Palatino Linotype" pitchFamily="18" charset="0"/>
                <a:ea typeface="+mn-ea"/>
                <a:cs typeface="+mn-cs"/>
              </a:rPr>
              <a:t>Computing Surveys</a:t>
            </a:r>
            <a:r>
              <a:rPr lang="en-US" sz="1200" b="0" i="0" u="none" strike="noStrike" kern="1200" baseline="0" smtClean="0">
                <a:solidFill>
                  <a:schemeClr val="tx1"/>
                </a:solidFill>
                <a:latin typeface="Palatino Linotype" pitchFamily="18" charset="0"/>
                <a:ea typeface="+mn-ea"/>
                <a:cs typeface="+mn-cs"/>
              </a:rPr>
              <a:t>, December 1974. The paper is remarkably readable.</a:t>
            </a:r>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1548321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95000"/>
              </a:lnSpc>
              <a:spcBef>
                <a:spcPts val="1000"/>
              </a:spcBef>
              <a:spcAft>
                <a:spcPct val="0"/>
              </a:spcAft>
              <a:buClrTx/>
              <a:buSzTx/>
              <a:buFontTx/>
              <a:buNone/>
              <a:tabLst/>
              <a:defRPr/>
            </a:pPr>
            <a:r>
              <a:rPr lang="en-US" sz="1200" b="0" i="0" u="none" strike="noStrike" kern="1200" baseline="0" smtClean="0">
                <a:solidFill>
                  <a:schemeClr val="tx1"/>
                </a:solidFill>
                <a:latin typeface="Palatino Linotype" pitchFamily="18" charset="0"/>
                <a:ea typeface="+mn-ea"/>
                <a:cs typeface="+mn-cs"/>
              </a:rPr>
              <a:t>Ask audience how many are familiar with Knuth.</a:t>
            </a:r>
          </a:p>
          <a:p>
            <a:r>
              <a:rPr lang="en-US" smtClean="0"/>
              <a:t>TAOCP</a:t>
            </a:r>
            <a:r>
              <a:rPr lang="en-US" baseline="0" smtClean="0"/>
              <a:t> is currently up to three full volumes and 6 fascicles of volume 4.</a:t>
            </a:r>
          </a:p>
          <a:p>
            <a:r>
              <a:rPr lang="en-US" baseline="0" smtClean="0"/>
              <a:t>Primary goal of this slide is to demonstrate Knuth’s sense of humor.</a:t>
            </a:r>
          </a:p>
          <a:p>
            <a:r>
              <a:rPr lang="en-US" baseline="0" smtClean="0"/>
              <a:t>Image source: https://commons.wikimedia.org/wiki/File:Donald_Ervin_Knuth.jpg</a:t>
            </a:r>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3683788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paper is 41 pages long,</a:t>
            </a:r>
            <a:r>
              <a:rPr lang="en-US" baseline="0" smtClean="0"/>
              <a:t> so it’s interesting that these two quotes are so close to one another.</a:t>
            </a:r>
          </a:p>
          <a:p>
            <a:r>
              <a:rPr lang="en-US" baseline="0" smtClean="0"/>
              <a:t>The “easily-obtained-improvements are never marginal” comment occurs at the end of a discussion about optimizing “critical inner loops,” but  I believe Knuth means for the quote to apply in general, not just to critical loop optimization.</a:t>
            </a:r>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3611759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95000"/>
              </a:lnSpc>
              <a:spcBef>
                <a:spcPts val="1000"/>
              </a:spcBef>
              <a:spcAft>
                <a:spcPct val="0"/>
              </a:spcAft>
              <a:buClrTx/>
              <a:buSzTx/>
              <a:buFontTx/>
              <a:buNone/>
              <a:tabLst/>
              <a:defRPr/>
            </a:pPr>
            <a:r>
              <a:rPr lang="en-US" sz="1200" b="0" i="0" u="none" strike="noStrike" kern="1200" baseline="0" smtClean="0">
                <a:solidFill>
                  <a:schemeClr val="tx1"/>
                </a:solidFill>
                <a:latin typeface="Palatino Linotype" pitchFamily="18" charset="0"/>
                <a:ea typeface="+mn-ea"/>
                <a:cs typeface="+mn-cs"/>
              </a:rPr>
              <a:t>It’s not a strict quote, because I chopped out a lot of words for this slide.</a:t>
            </a:r>
            <a:endParaRPr lang="en-US" smtClean="0"/>
          </a:p>
          <a:p>
            <a:pPr marL="0" marR="0" indent="0" algn="l" defTabSz="914400" rtl="0" eaLnBrk="0" fontAlgn="base" latinLnBrk="0" hangingPunct="0">
              <a:lnSpc>
                <a:spcPct val="95000"/>
              </a:lnSpc>
              <a:spcBef>
                <a:spcPts val="1000"/>
              </a:spcBef>
              <a:spcAft>
                <a:spcPct val="0"/>
              </a:spcAft>
              <a:buClrTx/>
              <a:buSzTx/>
              <a:buFontTx/>
              <a:buNone/>
              <a:tabLst/>
              <a:defRPr/>
            </a:pPr>
            <a:r>
              <a:rPr lang="en-US" smtClean="0"/>
              <a:t>A 12% improvement,</a:t>
            </a:r>
            <a:r>
              <a:rPr lang="en-US" baseline="0" smtClean="0"/>
              <a:t> easily obtained, is a drive-by optimization.</a:t>
            </a:r>
            <a:endParaRPr lang="en-US" smtClean="0"/>
          </a:p>
          <a:p>
            <a:endParaRPr lang="en-US"/>
          </a:p>
        </p:txBody>
      </p:sp>
      <p:sp>
        <p:nvSpPr>
          <p:cNvPr id="4" name="Header Placeholder 3"/>
          <p:cNvSpPr>
            <a:spLocks noGrp="1"/>
          </p:cNvSpPr>
          <p:nvPr>
            <p:ph type="hdr" sz="quarter" idx="10"/>
          </p:nvPr>
        </p:nvSpPr>
        <p:spPr/>
        <p:txBody>
          <a:bodyPr/>
          <a:lstStyle/>
          <a:p>
            <a:pPr>
              <a:defRPr/>
            </a:pPr>
            <a:r>
              <a:rPr lang="en-US" sz="1200" smtClean="0">
                <a:latin typeface="Palatino Linotype" panose="02040502050505030304" pitchFamily="18" charset="0"/>
              </a:rPr>
              <a:t>A Crash Course in C++14</a:t>
            </a:r>
            <a:endParaRPr lang="en-US" sz="1200">
              <a:latin typeface="Palatino Linotype" panose="02040502050505030304" pitchFamily="18" charset="0"/>
            </a:endParaRPr>
          </a:p>
        </p:txBody>
      </p:sp>
    </p:spTree>
    <p:extLst>
      <p:ext uri="{BB962C8B-B14F-4D97-AF65-F5344CB8AC3E}">
        <p14:creationId xmlns:p14="http://schemas.microsoft.com/office/powerpoint/2010/main" val="726426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23201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062905" y="1154114"/>
            <a:ext cx="11590193" cy="1908215"/>
          </a:xfrm>
        </p:spPr>
        <p:txBody>
          <a:bodyPr/>
          <a:lstStyle>
            <a:lvl2pPr marL="223838" indent="9525">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Scott Meyers, Software Development Consultant</a:t>
            </a:r>
            <a:br>
              <a:rPr lang="en-US"/>
            </a:br>
            <a:r>
              <a:rPr lang="en-US">
                <a:latin typeface="Arial" charset="0"/>
              </a:rPr>
              <a:t>http://www.aristeia.com/</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a:t>
            </a:fld>
            <a:endParaRPr lang="en-US" sz="1800" b="1"/>
          </a:p>
        </p:txBody>
      </p:sp>
      <p:sp>
        <p:nvSpPr>
          <p:cNvPr id="6" name="Line 14"/>
          <p:cNvSpPr>
            <a:spLocks noChangeShapeType="1"/>
          </p:cNvSpPr>
          <p:nvPr userDrawn="1"/>
        </p:nvSpPr>
        <p:spPr bwMode="auto">
          <a:xfrm flipV="1">
            <a:off x="914400" y="7226300"/>
            <a:ext cx="1188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8296645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8498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03881"/>
            <a:ext cx="1188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smtClean="0"/>
              <a:t>This is the Slide Title</a:t>
            </a:r>
          </a:p>
        </p:txBody>
      </p:sp>
      <p:sp>
        <p:nvSpPr>
          <p:cNvPr id="1027" name="Rectangle 3"/>
          <p:cNvSpPr>
            <a:spLocks noGrp="1" noChangeArrowheads="1"/>
          </p:cNvSpPr>
          <p:nvPr>
            <p:ph type="body" idx="1"/>
          </p:nvPr>
        </p:nvSpPr>
        <p:spPr bwMode="auto">
          <a:xfrm>
            <a:off x="1143000" y="1154114"/>
            <a:ext cx="11430000"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smtClean="0"/>
              <a:t>Level 1 is for unbulleted text.</a:t>
            </a:r>
          </a:p>
          <a:p>
            <a:pPr lvl="1"/>
            <a:r>
              <a:rPr lang="en-US" smtClean="0"/>
              <a:t>Level 2 is for code.</a:t>
            </a:r>
          </a:p>
          <a:p>
            <a:pPr lvl="2"/>
            <a:r>
              <a:rPr lang="en-US" smtClean="0"/>
              <a:t>Level 3 is for first-level bulleted text.  </a:t>
            </a:r>
          </a:p>
          <a:p>
            <a:pPr lvl="3"/>
            <a:r>
              <a:rPr lang="en-US" smtClean="0"/>
              <a:t>Level 4 is for second-level bulleted text.</a:t>
            </a:r>
          </a:p>
          <a:p>
            <a:pPr lvl="4"/>
            <a:r>
              <a:rPr lang="en-US" smtClean="0"/>
              <a:t>Level 5 is for third-level bulleted text.</a:t>
            </a:r>
          </a:p>
        </p:txBody>
      </p:sp>
      <p:sp>
        <p:nvSpPr>
          <p:cNvPr id="1029" name="Rectangle 5"/>
          <p:cNvSpPr>
            <a:spLocks noGrp="1" noChangeArrowheads="1"/>
          </p:cNvSpPr>
          <p:nvPr>
            <p:ph type="ftr" sz="quarter" idx="3"/>
          </p:nvPr>
        </p:nvSpPr>
        <p:spPr bwMode="auto">
          <a:xfrm>
            <a:off x="914400" y="7285039"/>
            <a:ext cx="65202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1019175" eaLnBrk="1" hangingPunct="1">
              <a:defRPr sz="1200">
                <a:latin typeface="+mn-lt"/>
              </a:defRPr>
            </a:lvl1pPr>
          </a:lstStyle>
          <a:p>
            <a:pPr>
              <a:defRPr/>
            </a:pPr>
            <a:r>
              <a:rPr lang="en-US"/>
              <a:t>Scott Meyers, Software Development Consultant</a:t>
            </a:r>
            <a:br>
              <a:rPr lang="en-US"/>
            </a:br>
            <a:r>
              <a:rPr lang="en-US">
                <a:latin typeface="Arial" charset="0"/>
              </a:rPr>
              <a:t>http://www.aristeia.com/</a:t>
            </a:r>
          </a:p>
        </p:txBody>
      </p:sp>
      <p:sp>
        <p:nvSpPr>
          <p:cNvPr id="1030" name="Rectangle 6"/>
          <p:cNvSpPr>
            <a:spLocks noGrp="1" noChangeArrowheads="1"/>
          </p:cNvSpPr>
          <p:nvPr>
            <p:ph type="sldNum" sz="quarter" idx="4"/>
          </p:nvPr>
        </p:nvSpPr>
        <p:spPr bwMode="auto">
          <a:xfrm>
            <a:off x="7954673" y="7285038"/>
            <a:ext cx="484692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1019175" eaLnBrk="1" hangingPunct="1">
              <a:defRPr sz="1200" smtClean="0">
                <a:latin typeface="+mn-lt"/>
              </a:defRPr>
            </a:lvl1pPr>
          </a:lstStyle>
          <a:p>
            <a:pPr>
              <a:defRPr/>
            </a:pPr>
            <a:r>
              <a:rPr lang="en-US" smtClean="0"/>
              <a:t>© 2017 Scott Meyers, all rights reserved.</a:t>
            </a:r>
            <a:br>
              <a:rPr lang="en-US" smtClean="0"/>
            </a:br>
            <a:r>
              <a:rPr lang="en-US" sz="1400" b="1" smtClean="0"/>
              <a:t>Slide </a:t>
            </a:r>
            <a:fld id="{ACA4A29F-1074-4BC3-AFC6-098E91C04FCF}" type="slidenum">
              <a:rPr lang="en-US" sz="1800" b="1" smtClean="0"/>
              <a:pPr>
                <a:defRPr/>
              </a:pPr>
              <a:t>‹#›</a:t>
            </a:fld>
            <a:endParaRPr lang="en-US" sz="1800" b="1"/>
          </a:p>
        </p:txBody>
      </p:sp>
      <p:sp>
        <p:nvSpPr>
          <p:cNvPr id="1031" name="Rectangle 18"/>
          <p:cNvSpPr>
            <a:spLocks noChangeArrowheads="1"/>
          </p:cNvSpPr>
          <p:nvPr/>
        </p:nvSpPr>
        <p:spPr bwMode="auto">
          <a:xfrm>
            <a:off x="6909924" y="735112"/>
            <a:ext cx="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en-US"/>
          </a:p>
        </p:txBody>
      </p:sp>
    </p:spTree>
  </p:cSld>
  <p:clrMap bg1="lt1" tx1="dk1" bg2="lt2" tx2="dk2" accent1="accent1" accent2="accent2" accent3="accent3" accent4="accent4" accent5="accent5" accent6="accent6" hlink="hlink" folHlink="folHlink"/>
  <p:sldLayoutIdLst>
    <p:sldLayoutId id="2147483695" r:id="rId1"/>
    <p:sldLayoutId id="2147483694" r:id="rId2"/>
    <p:sldLayoutId id="2147483700" r:id="rId3"/>
  </p:sldLayoutIdLst>
  <p:timing>
    <p:tnLst>
      <p:par>
        <p:cTn id="1" dur="indefinite" restart="never" nodeType="tmRoot"/>
      </p:par>
    </p:tnLst>
  </p:timing>
  <p:hf hdr="0" dt="0"/>
  <p:txStyles>
    <p:titleStyle>
      <a:lvl1pPr algn="ctr" defTabSz="1019175" rtl="0" eaLnBrk="0" fontAlgn="base" hangingPunct="0">
        <a:spcBef>
          <a:spcPct val="0"/>
        </a:spcBef>
        <a:spcAft>
          <a:spcPct val="0"/>
        </a:spcAft>
        <a:defRPr sz="3400" b="1">
          <a:solidFill>
            <a:schemeClr val="tx2"/>
          </a:solidFill>
          <a:latin typeface="+mj-lt"/>
          <a:ea typeface="+mj-ea"/>
          <a:cs typeface="+mj-cs"/>
        </a:defRPr>
      </a:lvl1pPr>
      <a:lvl2pPr algn="ctr" defTabSz="1019175" rtl="0" eaLnBrk="0" fontAlgn="base" hangingPunct="0">
        <a:spcBef>
          <a:spcPct val="0"/>
        </a:spcBef>
        <a:spcAft>
          <a:spcPct val="0"/>
        </a:spcAft>
        <a:defRPr sz="3400" b="1">
          <a:solidFill>
            <a:schemeClr val="tx2"/>
          </a:solidFill>
          <a:latin typeface="Palatino Linotype" pitchFamily="18" charset="0"/>
        </a:defRPr>
      </a:lvl2pPr>
      <a:lvl3pPr algn="ctr" defTabSz="1019175" rtl="0" eaLnBrk="0" fontAlgn="base" hangingPunct="0">
        <a:spcBef>
          <a:spcPct val="0"/>
        </a:spcBef>
        <a:spcAft>
          <a:spcPct val="0"/>
        </a:spcAft>
        <a:defRPr sz="3400" b="1">
          <a:solidFill>
            <a:schemeClr val="tx2"/>
          </a:solidFill>
          <a:latin typeface="Palatino Linotype" pitchFamily="18" charset="0"/>
        </a:defRPr>
      </a:lvl3pPr>
      <a:lvl4pPr algn="ctr" defTabSz="1019175" rtl="0" eaLnBrk="0" fontAlgn="base" hangingPunct="0">
        <a:spcBef>
          <a:spcPct val="0"/>
        </a:spcBef>
        <a:spcAft>
          <a:spcPct val="0"/>
        </a:spcAft>
        <a:defRPr sz="3400" b="1">
          <a:solidFill>
            <a:schemeClr val="tx2"/>
          </a:solidFill>
          <a:latin typeface="Palatino Linotype" pitchFamily="18" charset="0"/>
        </a:defRPr>
      </a:lvl4pPr>
      <a:lvl5pPr algn="ctr" defTabSz="1019175" rtl="0" eaLnBrk="0" fontAlgn="base" hangingPunct="0">
        <a:spcBef>
          <a:spcPct val="0"/>
        </a:spcBef>
        <a:spcAft>
          <a:spcPct val="0"/>
        </a:spcAft>
        <a:defRPr sz="3400" b="1">
          <a:solidFill>
            <a:schemeClr val="tx2"/>
          </a:solidFill>
          <a:latin typeface="Palatino Linotype" pitchFamily="18" charset="0"/>
        </a:defRPr>
      </a:lvl5pPr>
      <a:lvl6pPr marL="457200" algn="ctr" defTabSz="1019175" rtl="0" fontAlgn="base">
        <a:spcBef>
          <a:spcPct val="0"/>
        </a:spcBef>
        <a:spcAft>
          <a:spcPct val="0"/>
        </a:spcAft>
        <a:defRPr sz="3400" b="1">
          <a:solidFill>
            <a:schemeClr val="tx2"/>
          </a:solidFill>
          <a:latin typeface="Palatino Linotype" pitchFamily="18" charset="0"/>
        </a:defRPr>
      </a:lvl6pPr>
      <a:lvl7pPr marL="914400" algn="ctr" defTabSz="1019175" rtl="0" fontAlgn="base">
        <a:spcBef>
          <a:spcPct val="0"/>
        </a:spcBef>
        <a:spcAft>
          <a:spcPct val="0"/>
        </a:spcAft>
        <a:defRPr sz="3400" b="1">
          <a:solidFill>
            <a:schemeClr val="tx2"/>
          </a:solidFill>
          <a:latin typeface="Palatino Linotype" pitchFamily="18" charset="0"/>
        </a:defRPr>
      </a:lvl7pPr>
      <a:lvl8pPr marL="1371600" algn="ctr" defTabSz="1019175" rtl="0" fontAlgn="base">
        <a:spcBef>
          <a:spcPct val="0"/>
        </a:spcBef>
        <a:spcAft>
          <a:spcPct val="0"/>
        </a:spcAft>
        <a:defRPr sz="3400" b="1">
          <a:solidFill>
            <a:schemeClr val="tx2"/>
          </a:solidFill>
          <a:latin typeface="Palatino Linotype" pitchFamily="18" charset="0"/>
        </a:defRPr>
      </a:lvl8pPr>
      <a:lvl9pPr marL="1828800" algn="ctr" defTabSz="1019175" rtl="0" fontAlgn="base">
        <a:spcBef>
          <a:spcPct val="0"/>
        </a:spcBef>
        <a:spcAft>
          <a:spcPct val="0"/>
        </a:spcAft>
        <a:defRPr sz="3400" b="1">
          <a:solidFill>
            <a:schemeClr val="tx2"/>
          </a:solidFill>
          <a:latin typeface="Palatino Linotype" pitchFamily="18" charset="0"/>
        </a:defRPr>
      </a:lvl9pPr>
    </p:titleStyle>
    <p:bodyStyle>
      <a:lvl1pPr marL="342900" indent="-342900" algn="l" defTabSz="1019175" rtl="0" eaLnBrk="0" fontAlgn="base" hangingPunct="0">
        <a:lnSpc>
          <a:spcPct val="90000"/>
        </a:lnSpc>
        <a:spcBef>
          <a:spcPts val="1500"/>
        </a:spcBef>
        <a:spcAft>
          <a:spcPct val="0"/>
        </a:spcAft>
        <a:buFont typeface="Wingdings" pitchFamily="2" charset="2"/>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ea typeface="+mn-ea"/>
          <a:cs typeface="+mn-cs"/>
        </a:defRPr>
      </a:lvl1pPr>
      <a:lvl2pPr marL="223838" indent="9525" algn="l" defTabSz="1019175" rtl="0" eaLnBrk="0" fontAlgn="base" hangingPunct="0">
        <a:lnSpc>
          <a:spcPct val="90000"/>
        </a:lnSpc>
        <a:spcBef>
          <a:spcPts val="1000"/>
        </a:spcBef>
        <a:spcAft>
          <a:spcPct val="0"/>
        </a:spcAft>
        <a:buClr>
          <a:schemeClr val="tx1"/>
        </a:buClr>
        <a:buSzPct val="125000"/>
        <a:buFont typeface="Wingdings" pitchFamily="2" charset="2"/>
        <a:tabLst>
          <a:tab pos="228600" algn="l"/>
          <a:tab pos="457200" algn="l"/>
          <a:tab pos="514350" algn="l"/>
          <a:tab pos="685800" algn="l"/>
          <a:tab pos="914400" algn="l"/>
          <a:tab pos="1143000" algn="l"/>
          <a:tab pos="1371600" algn="l"/>
          <a:tab pos="4572000" algn="l"/>
          <a:tab pos="5715000" algn="l"/>
        </a:tabLst>
        <a:defRPr sz="2000">
          <a:solidFill>
            <a:schemeClr val="bg2"/>
          </a:solidFill>
          <a:latin typeface="Consolas" panose="020B0609020204030204" pitchFamily="49" charset="0"/>
          <a:cs typeface="Consolas" panose="020B0609020204030204" pitchFamily="49" charset="0"/>
        </a:defRPr>
      </a:lvl2pPr>
      <a:lvl3pPr marL="454025" indent="-228600" algn="l" defTabSz="1019175" rtl="0" eaLnBrk="0" fontAlgn="base" hangingPunct="0">
        <a:lnSpc>
          <a:spcPct val="90000"/>
        </a:lnSpc>
        <a:spcBef>
          <a:spcPts val="1500"/>
        </a:spcBef>
        <a:spcAft>
          <a:spcPct val="0"/>
        </a:spcAft>
        <a:buClr>
          <a:schemeClr val="tx1"/>
        </a:buClr>
        <a:buSzPct val="125000"/>
        <a:buFont typeface="Wingdings" pitchFamily="2" charset="2"/>
        <a:buChar char="§"/>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defRPr>
      </a:lvl3pPr>
      <a:lvl4pPr marL="684213" indent="-228600" algn="l" defTabSz="1019175" rtl="0" eaLnBrk="0" fontAlgn="base" hangingPunct="0">
        <a:lnSpc>
          <a:spcPct val="90000"/>
        </a:lnSpc>
        <a:spcBef>
          <a:spcPts val="400"/>
        </a:spcBef>
        <a:spcAft>
          <a:spcPct val="0"/>
        </a:spcAft>
        <a:buClr>
          <a:schemeClr val="hlink"/>
        </a:buClr>
        <a:buSzPct val="80000"/>
        <a:buFont typeface="Wingdings 3" pitchFamily="18" charset="2"/>
        <a:buChar char="Æ"/>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defRPr>
      </a:lvl4pPr>
      <a:lvl5pPr marL="909638" indent="-223838" algn="l" defTabSz="1019175" rtl="0" eaLnBrk="0" fontAlgn="base" hangingPunct="0">
        <a:lnSpc>
          <a:spcPct val="90000"/>
        </a:lnSpc>
        <a:spcBef>
          <a:spcPts val="100"/>
        </a:spcBef>
        <a:spcAft>
          <a:spcPct val="0"/>
        </a:spcAft>
        <a:buSzPct val="110000"/>
        <a:buFont typeface="Wingdings" pitchFamily="2" charset="2"/>
        <a:buChar char="w"/>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defRPr>
      </a:lvl5pPr>
      <a:lvl6pPr marL="1366838" indent="-223838" algn="l" defTabSz="1019175" rtl="0" fontAlgn="base">
        <a:lnSpc>
          <a:spcPct val="90000"/>
        </a:lnSpc>
        <a:spcBef>
          <a:spcPts val="100"/>
        </a:spcBef>
        <a:spcAft>
          <a:spcPct val="0"/>
        </a:spcAft>
        <a:buSzPct val="110000"/>
        <a:buFont typeface="Wingdings" pitchFamily="2" charset="2"/>
        <a:buChar char="w"/>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defRPr>
      </a:lvl6pPr>
      <a:lvl7pPr marL="1824038" indent="-223838" algn="l" defTabSz="1019175" rtl="0" fontAlgn="base">
        <a:lnSpc>
          <a:spcPct val="90000"/>
        </a:lnSpc>
        <a:spcBef>
          <a:spcPts val="100"/>
        </a:spcBef>
        <a:spcAft>
          <a:spcPct val="0"/>
        </a:spcAft>
        <a:buSzPct val="110000"/>
        <a:buFont typeface="Wingdings" pitchFamily="2" charset="2"/>
        <a:buChar char="w"/>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defRPr>
      </a:lvl7pPr>
      <a:lvl8pPr marL="2281238" indent="-223838" algn="l" defTabSz="1019175" rtl="0" fontAlgn="base">
        <a:lnSpc>
          <a:spcPct val="90000"/>
        </a:lnSpc>
        <a:spcBef>
          <a:spcPts val="100"/>
        </a:spcBef>
        <a:spcAft>
          <a:spcPct val="0"/>
        </a:spcAft>
        <a:buSzPct val="110000"/>
        <a:buFont typeface="Wingdings" pitchFamily="2" charset="2"/>
        <a:buChar char="w"/>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defRPr>
      </a:lvl8pPr>
      <a:lvl9pPr marL="2738438" indent="-223838" algn="l" defTabSz="1019175" rtl="0" fontAlgn="base">
        <a:lnSpc>
          <a:spcPct val="90000"/>
        </a:lnSpc>
        <a:spcBef>
          <a:spcPts val="100"/>
        </a:spcBef>
        <a:spcAft>
          <a:spcPct val="0"/>
        </a:spcAft>
        <a:buSzPct val="110000"/>
        <a:buFont typeface="Wingdings" pitchFamily="2" charset="2"/>
        <a:buChar char="w"/>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18" Type="http://schemas.openxmlformats.org/officeDocument/2006/relationships/image" Target="../media/image29.jpe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16.xml"/><Relationship Id="rId16" Type="http://schemas.openxmlformats.org/officeDocument/2006/relationships/image" Target="../media/image27.jpe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5" Type="http://schemas.openxmlformats.org/officeDocument/2006/relationships/image" Target="../media/image26.jpeg"/><Relationship Id="rId10" Type="http://schemas.openxmlformats.org/officeDocument/2006/relationships/image" Target="../media/image21.jpe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jpeg"/><Relationship Id="rId1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3716000" cy="7772400"/>
          </a:xfrm>
          <a:prstGeom prst="rect">
            <a:avLst/>
          </a:prstGeom>
          <a:solidFill>
            <a:schemeClr val="bg2">
              <a:lumMod val="60000"/>
              <a:lumOff val="40000"/>
            </a:schemeClr>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p:txBody>
      </p:sp>
      <p:sp>
        <p:nvSpPr>
          <p:cNvPr id="7" name="TextBox 6"/>
          <p:cNvSpPr txBox="1"/>
          <p:nvPr/>
        </p:nvSpPr>
        <p:spPr>
          <a:xfrm>
            <a:off x="463164" y="249463"/>
            <a:ext cx="3149747" cy="923330"/>
          </a:xfrm>
          <a:prstGeom prst="rect">
            <a:avLst/>
          </a:prstGeom>
          <a:noFill/>
          <a:effectLst>
            <a:glow rad="228600">
              <a:schemeClr val="accent6">
                <a:satMod val="175000"/>
                <a:alpha val="40000"/>
              </a:schemeClr>
            </a:glow>
          </a:effectLst>
        </p:spPr>
        <p:txBody>
          <a:bodyPr wrap="square" lIns="0" rIns="0" rtlCol="0">
            <a:spAutoFit/>
          </a:bodyPr>
          <a:lstStyle/>
          <a:p>
            <a:pPr algn="l"/>
            <a:r>
              <a:rPr lang="en-US" sz="5400" dirty="0" smtClean="0">
                <a:solidFill>
                  <a:schemeClr val="bg1"/>
                </a:solidFill>
                <a:effectLst/>
                <a:latin typeface="MoolBoran" panose="020B0100010101010101" pitchFamily="34" charset="0"/>
                <a:cs typeface="MoolBoran" panose="020B0100010101010101" pitchFamily="34" charset="0"/>
              </a:rPr>
              <a:t>Scott Meyers’</a:t>
            </a:r>
            <a:endParaRPr lang="en-US" sz="5400" dirty="0">
              <a:solidFill>
                <a:schemeClr val="bg1"/>
              </a:solidFill>
              <a:effectLst/>
              <a:latin typeface="MoolBoran" panose="020B0100010101010101" pitchFamily="34" charset="0"/>
              <a:cs typeface="MoolBoran" panose="020B0100010101010101" pitchFamily="34" charset="0"/>
            </a:endParaRPr>
          </a:p>
        </p:txBody>
      </p:sp>
      <p:sp>
        <p:nvSpPr>
          <p:cNvPr id="8" name="TextBox 7"/>
          <p:cNvSpPr txBox="1"/>
          <p:nvPr/>
        </p:nvSpPr>
        <p:spPr>
          <a:xfrm>
            <a:off x="1484422" y="1317398"/>
            <a:ext cx="9820897" cy="2862322"/>
          </a:xfrm>
          <a:prstGeom prst="rect">
            <a:avLst/>
          </a:prstGeom>
          <a:noFill/>
          <a:effectLst>
            <a:glow rad="228600">
              <a:schemeClr val="accent6">
                <a:satMod val="175000"/>
                <a:alpha val="40000"/>
              </a:schemeClr>
            </a:glow>
          </a:effectLst>
        </p:spPr>
        <p:txBody>
          <a:bodyPr wrap="square" lIns="0" rIns="0" rtlCol="0">
            <a:spAutoFit/>
          </a:bodyPr>
          <a:lstStyle/>
          <a:p>
            <a:r>
              <a:rPr lang="en-US" sz="18000" dirty="0" smtClean="0">
                <a:solidFill>
                  <a:schemeClr val="bg1"/>
                </a:solidFill>
                <a:effectLst>
                  <a:glow rad="1905000">
                    <a:schemeClr val="accent6">
                      <a:satMod val="175000"/>
                      <a:alpha val="50000"/>
                    </a:schemeClr>
                  </a:glow>
                </a:effectLst>
                <a:latin typeface="MoolBoran" panose="020B0100010101010101" pitchFamily="34" charset="0"/>
                <a:cs typeface="MoolBoran" panose="020B0100010101010101" pitchFamily="34" charset="0"/>
              </a:rPr>
              <a:t>Things     that</a:t>
            </a:r>
            <a:endParaRPr lang="en-US" sz="18000" dirty="0">
              <a:solidFill>
                <a:schemeClr val="bg1"/>
              </a:solidFill>
              <a:effectLst>
                <a:glow rad="1905000">
                  <a:schemeClr val="accent6">
                    <a:satMod val="175000"/>
                    <a:alpha val="50000"/>
                  </a:schemeClr>
                </a:glow>
              </a:effectLst>
              <a:latin typeface="MoolBoran" panose="020B0100010101010101" pitchFamily="34" charset="0"/>
              <a:cs typeface="MoolBoran" panose="020B0100010101010101" pitchFamily="34" charset="0"/>
            </a:endParaRPr>
          </a:p>
        </p:txBody>
      </p:sp>
      <p:sp>
        <p:nvSpPr>
          <p:cNvPr id="9" name="TextBox 8"/>
          <p:cNvSpPr txBox="1"/>
          <p:nvPr/>
        </p:nvSpPr>
        <p:spPr>
          <a:xfrm>
            <a:off x="6139548" y="4025167"/>
            <a:ext cx="4807530" cy="2862322"/>
          </a:xfrm>
          <a:prstGeom prst="rect">
            <a:avLst/>
          </a:prstGeom>
          <a:noFill/>
          <a:effectLst>
            <a:glow rad="228600">
              <a:schemeClr val="accent6">
                <a:satMod val="175000"/>
                <a:alpha val="40000"/>
              </a:schemeClr>
            </a:glow>
          </a:effectLst>
        </p:spPr>
        <p:txBody>
          <a:bodyPr wrap="square" lIns="0" rIns="0" rtlCol="0">
            <a:spAutoFit/>
          </a:bodyPr>
          <a:lstStyle/>
          <a:p>
            <a:r>
              <a:rPr lang="en-US" sz="18000" dirty="0" smtClean="0">
                <a:solidFill>
                  <a:schemeClr val="bg1"/>
                </a:solidFill>
                <a:effectLst>
                  <a:glow rad="1905000">
                    <a:schemeClr val="accent6">
                      <a:satMod val="175000"/>
                      <a:alpha val="50000"/>
                    </a:schemeClr>
                  </a:glow>
                </a:effectLst>
                <a:latin typeface="MoolBoran" panose="020B0100010101010101" pitchFamily="34" charset="0"/>
                <a:cs typeface="MoolBoran" panose="020B0100010101010101" pitchFamily="34" charset="0"/>
              </a:rPr>
              <a:t>Matter</a:t>
            </a:r>
            <a:endParaRPr lang="en-US" sz="18000" dirty="0">
              <a:solidFill>
                <a:schemeClr val="bg1"/>
              </a:solidFill>
              <a:effectLst>
                <a:glow rad="1905000">
                  <a:schemeClr val="accent6">
                    <a:satMod val="175000"/>
                    <a:alpha val="50000"/>
                  </a:schemeClr>
                </a:glow>
              </a:effectLst>
              <a:latin typeface="MoolBoran" panose="020B0100010101010101" pitchFamily="34" charset="0"/>
              <a:cs typeface="MoolBoran" panose="020B0100010101010101" pitchFamily="34" charset="0"/>
            </a:endParaRPr>
          </a:p>
        </p:txBody>
      </p:sp>
      <p:sp>
        <p:nvSpPr>
          <p:cNvPr id="6" name="Rectangle 5"/>
          <p:cNvSpPr/>
          <p:nvPr/>
        </p:nvSpPr>
        <p:spPr bwMode="auto">
          <a:xfrm rot="19837733">
            <a:off x="1646956" y="3523535"/>
            <a:ext cx="5856227" cy="2154436"/>
          </a:xfrm>
          <a:prstGeom prst="rect">
            <a:avLst/>
          </a:prstGeom>
          <a:solidFill>
            <a:schemeClr val="bg1"/>
          </a:solidFill>
          <a:ln w="152400" cap="flat" cmpd="tri" algn="ctr">
            <a:solidFill>
              <a:srgbClr val="FF0000"/>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R="0" algn="ctr" defTabSz="1019175" rtl="0" eaLnBrk="0" fontAlgn="base" latinLnBrk="0" hangingPunct="0">
              <a:lnSpc>
                <a:spcPct val="100000"/>
              </a:lnSpc>
              <a:spcBef>
                <a:spcPct val="0"/>
              </a:spcBef>
              <a:spcAft>
                <a:spcPct val="0"/>
              </a:spcAft>
              <a:buClrTx/>
              <a:buSzTx/>
              <a:buFontTx/>
              <a:buNone/>
              <a:tabLst/>
            </a:pPr>
            <a:r>
              <a:rPr kumimoji="0" lang="en-US" sz="12800" b="0" i="0" u="none" strike="noStrike" cap="none" normalizeH="0" baseline="0" smtClean="0">
                <a:ln>
                  <a:noFill/>
                </a:ln>
                <a:solidFill>
                  <a:srgbClr val="FF0000"/>
                </a:solidFill>
                <a:effectLst/>
                <a:latin typeface="Stencil" panose="040409050D0802020404" pitchFamily="82" charset="0"/>
              </a:rPr>
              <a:t>to me</a:t>
            </a:r>
          </a:p>
        </p:txBody>
      </p:sp>
    </p:spTree>
    <p:extLst>
      <p:ext uri="{BB962C8B-B14F-4D97-AF65-F5344CB8AC3E}">
        <p14:creationId xmlns:p14="http://schemas.microsoft.com/office/powerpoint/2010/main" val="219533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Closer Look at Knuth</a:t>
            </a:r>
          </a:p>
        </p:txBody>
      </p:sp>
      <p:sp>
        <p:nvSpPr>
          <p:cNvPr id="3" name="Content Placeholder 2"/>
          <p:cNvSpPr>
            <a:spLocks noGrp="1"/>
          </p:cNvSpPr>
          <p:nvPr>
            <p:ph idx="1"/>
          </p:nvPr>
        </p:nvSpPr>
        <p:spPr>
          <a:xfrm>
            <a:off x="611069" y="1154113"/>
            <a:ext cx="5402441" cy="1715854"/>
          </a:xfrm>
        </p:spPr>
        <p:txBody>
          <a:bodyPr/>
          <a:lstStyle/>
          <a:p>
            <a:r>
              <a:rPr lang="en-US" smtClean="0"/>
              <a:t>From the same page of the paper:</a:t>
            </a:r>
          </a:p>
          <a:p>
            <a:pPr marL="225425" indent="0"/>
            <a:r>
              <a:rPr lang="en-US" i="1">
                <a:solidFill>
                  <a:schemeClr val="bg2"/>
                </a:solidFill>
                <a:latin typeface="Palatino Linotype" pitchFamily="18" charset="0"/>
                <a:cs typeface="Consolas" panose="020B0609020204030204" pitchFamily="49" charset="0"/>
              </a:rPr>
              <a:t>Ignoring efficiency in the small is an overreaction to  abuses by [some] programmers. A 12% improvement, easily obtained, is never considered marginal</a:t>
            </a:r>
            <a:r>
              <a:rPr lang="en-US" i="1" smtClean="0">
                <a:solidFill>
                  <a:schemeClr val="bg2"/>
                </a:solidFill>
                <a:latin typeface="Palatino Linotype" pitchFamily="18" charset="0"/>
                <a:cs typeface="Consolas" panose="020B0609020204030204" pitchFamily="49" charset="0"/>
              </a:rPr>
              <a:t>.</a:t>
            </a:r>
            <a:endParaRPr lang="en-US" i="1">
              <a:solidFill>
                <a:schemeClr val="bg2"/>
              </a:solidFill>
              <a:latin typeface="Palatino Linotype" pitchFamily="18" charset="0"/>
              <a:cs typeface="Consolas" panose="020B0609020204030204" pitchFamily="49" charset="0"/>
            </a:endParaRPr>
          </a:p>
        </p:txBody>
      </p:sp>
      <p:sp>
        <p:nvSpPr>
          <p:cNvPr id="4" name="Footer Placeholder 3"/>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5" name="Slide Number Placeholder 4"/>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10</a:t>
            </a:fld>
            <a:endParaRPr lang="en-US" sz="1800" b="1"/>
          </a:p>
        </p:txBody>
      </p:sp>
      <p:grpSp>
        <p:nvGrpSpPr>
          <p:cNvPr id="17" name="Group 16"/>
          <p:cNvGrpSpPr/>
          <p:nvPr/>
        </p:nvGrpSpPr>
        <p:grpSpPr>
          <a:xfrm>
            <a:off x="2205319" y="1021251"/>
            <a:ext cx="11300364" cy="6166697"/>
            <a:chOff x="2205319" y="1021251"/>
            <a:chExt cx="11300364" cy="6166697"/>
          </a:xfrm>
        </p:grpSpPr>
        <p:grpSp>
          <p:nvGrpSpPr>
            <p:cNvPr id="16" name="Group 15"/>
            <p:cNvGrpSpPr/>
            <p:nvPr/>
          </p:nvGrpSpPr>
          <p:grpSpPr>
            <a:xfrm>
              <a:off x="6075950" y="1021251"/>
              <a:ext cx="4408918" cy="6151418"/>
              <a:chOff x="6075950" y="1021251"/>
              <a:chExt cx="4408918" cy="6151418"/>
            </a:xfrm>
          </p:grpSpPr>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8246"/>
              <a:stretch/>
            </p:blipFill>
            <p:spPr bwMode="auto">
              <a:xfrm>
                <a:off x="6075950" y="1021251"/>
                <a:ext cx="4408918" cy="61514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7" name="Group 6"/>
              <p:cNvGrpSpPr/>
              <p:nvPr/>
            </p:nvGrpSpPr>
            <p:grpSpPr>
              <a:xfrm>
                <a:off x="6340658" y="6722268"/>
                <a:ext cx="1939752" cy="345282"/>
                <a:chOff x="5286374" y="6722268"/>
                <a:chExt cx="1939752" cy="345282"/>
              </a:xfrm>
            </p:grpSpPr>
            <p:sp>
              <p:nvSpPr>
                <p:cNvPr id="8" name="Rectangle 7"/>
                <p:cNvSpPr/>
                <p:nvPr/>
              </p:nvSpPr>
              <p:spPr bwMode="auto">
                <a:xfrm>
                  <a:off x="5760244" y="6722268"/>
                  <a:ext cx="833437" cy="345281"/>
                </a:xfrm>
                <a:prstGeom prst="rect">
                  <a:avLst/>
                </a:prstGeom>
                <a:solidFill>
                  <a:srgbClr val="FFFF00">
                    <a:alpha val="50000"/>
                  </a:srgbClr>
                </a:solidFill>
                <a:ln w="9525" cap="flat" cmpd="sng" algn="ctr">
                  <a:no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5286374" y="6823816"/>
                  <a:ext cx="473869" cy="243734"/>
                </a:xfrm>
                <a:prstGeom prst="rect">
                  <a:avLst/>
                </a:prstGeom>
                <a:solidFill>
                  <a:srgbClr val="FFFF00">
                    <a:alpha val="50000"/>
                  </a:srgbClr>
                </a:solidFill>
                <a:ln w="9525" cap="flat" cmpd="sng" algn="ctr">
                  <a:no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6593682" y="6722268"/>
                  <a:ext cx="632444" cy="223415"/>
                </a:xfrm>
                <a:prstGeom prst="rect">
                  <a:avLst/>
                </a:prstGeom>
                <a:solidFill>
                  <a:srgbClr val="FFFF00">
                    <a:alpha val="50000"/>
                  </a:srgbClr>
                </a:solidFill>
                <a:ln w="9525" cap="flat" cmpd="sng" algn="ctr">
                  <a:no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grpSp>
          <p:grpSp>
            <p:nvGrpSpPr>
              <p:cNvPr id="11" name="Group 10"/>
              <p:cNvGrpSpPr/>
              <p:nvPr/>
            </p:nvGrpSpPr>
            <p:grpSpPr>
              <a:xfrm>
                <a:off x="8340910" y="3165344"/>
                <a:ext cx="1926430" cy="198700"/>
                <a:chOff x="7286626" y="3165344"/>
                <a:chExt cx="1926430" cy="198700"/>
              </a:xfrm>
            </p:grpSpPr>
            <p:sp>
              <p:nvSpPr>
                <p:cNvPr id="12" name="Rectangle 11"/>
                <p:cNvSpPr/>
                <p:nvPr/>
              </p:nvSpPr>
              <p:spPr bwMode="auto">
                <a:xfrm>
                  <a:off x="7286626" y="3264694"/>
                  <a:ext cx="1926430" cy="99350"/>
                </a:xfrm>
                <a:prstGeom prst="rect">
                  <a:avLst/>
                </a:prstGeom>
                <a:solidFill>
                  <a:srgbClr val="FFFF00">
                    <a:alpha val="50000"/>
                  </a:srgbClr>
                </a:solidFill>
                <a:ln w="9525" cap="flat" cmpd="sng" algn="ctr">
                  <a:no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3" name="Rectangle 12"/>
                <p:cNvSpPr/>
                <p:nvPr/>
              </p:nvSpPr>
              <p:spPr bwMode="auto">
                <a:xfrm>
                  <a:off x="8993981" y="3165344"/>
                  <a:ext cx="219075" cy="99350"/>
                </a:xfrm>
                <a:prstGeom prst="rect">
                  <a:avLst/>
                </a:prstGeom>
                <a:solidFill>
                  <a:srgbClr val="FFFF00">
                    <a:alpha val="50000"/>
                  </a:srgbClr>
                </a:solidFill>
                <a:ln w="9525" cap="flat" cmpd="sng" algn="ctr">
                  <a:no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grpSp>
        </p:grpSp>
        <p:sp>
          <p:nvSpPr>
            <p:cNvPr id="14" name="Rectangle 13"/>
            <p:cNvSpPr/>
            <p:nvPr/>
          </p:nvSpPr>
          <p:spPr bwMode="auto">
            <a:xfrm>
              <a:off x="10504092" y="2835876"/>
              <a:ext cx="3001591" cy="861774"/>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0" lvl="1" algn="l"/>
              <a:r>
                <a:rPr lang="en-US" sz="2200" i="1" smtClean="0">
                  <a:latin typeface="Palatino Linotype" pitchFamily="18" charset="0"/>
                </a:rPr>
                <a:t>Premature </a:t>
              </a:r>
              <a:r>
                <a:rPr lang="en-US" sz="2200" i="1">
                  <a:latin typeface="Palatino Linotype" pitchFamily="18" charset="0"/>
                </a:rPr>
                <a:t>optimization is the root of all evil.</a:t>
              </a:r>
            </a:p>
          </p:txBody>
        </p:sp>
        <p:sp>
          <p:nvSpPr>
            <p:cNvPr id="15" name="Rectangle 14"/>
            <p:cNvSpPr/>
            <p:nvPr/>
          </p:nvSpPr>
          <p:spPr bwMode="auto">
            <a:xfrm>
              <a:off x="2205319" y="6326174"/>
              <a:ext cx="3826284" cy="861774"/>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0" lvl="1" algn="r"/>
              <a:r>
                <a:rPr lang="en-US" sz="2200" i="1" smtClean="0">
                  <a:latin typeface="Palatino Linotype" pitchFamily="18" charset="0"/>
                </a:rPr>
                <a:t>Easily obtained improvements are never considered marginal.</a:t>
              </a:r>
              <a:endParaRPr lang="en-US" sz="2200" i="1">
                <a:latin typeface="Palatino Linotype" pitchFamily="18" charset="0"/>
              </a:endParaRPr>
            </a:p>
          </p:txBody>
        </p:sp>
      </p:grpSp>
      <p:sp>
        <p:nvSpPr>
          <p:cNvPr id="18" name="Rectangle 17"/>
          <p:cNvSpPr/>
          <p:nvPr/>
        </p:nvSpPr>
        <p:spPr bwMode="auto">
          <a:xfrm>
            <a:off x="10484868" y="2143161"/>
            <a:ext cx="3001591" cy="861774"/>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0" lvl="1" algn="l"/>
            <a:r>
              <a:rPr lang="en-US" sz="2200" i="1" smtClean="0">
                <a:latin typeface="Palatino Linotype" pitchFamily="18" charset="0"/>
              </a:rPr>
              <a:t>We should forget about </a:t>
            </a:r>
            <a:r>
              <a:rPr lang="en-US" sz="2200" smtClean="0">
                <a:latin typeface="Palatino Linotype" pitchFamily="18" charset="0"/>
              </a:rPr>
              <a:t>small</a:t>
            </a:r>
            <a:r>
              <a:rPr lang="en-US" sz="2200" i="1" smtClean="0">
                <a:latin typeface="Palatino Linotype" pitchFamily="18" charset="0"/>
              </a:rPr>
              <a:t> efficiencies.</a:t>
            </a:r>
            <a:endParaRPr lang="en-US" sz="2200" i="1">
              <a:latin typeface="Palatino Linotype" pitchFamily="18" charset="0"/>
            </a:endParaRPr>
          </a:p>
        </p:txBody>
      </p:sp>
      <p:grpSp>
        <p:nvGrpSpPr>
          <p:cNvPr id="19" name="Group 18"/>
          <p:cNvGrpSpPr/>
          <p:nvPr/>
        </p:nvGrpSpPr>
        <p:grpSpPr>
          <a:xfrm>
            <a:off x="8347075" y="3036685"/>
            <a:ext cx="1920265" cy="228010"/>
            <a:chOff x="1694389" y="5785654"/>
            <a:chExt cx="5684789" cy="681666"/>
          </a:xfrm>
        </p:grpSpPr>
        <p:sp>
          <p:nvSpPr>
            <p:cNvPr id="20" name="Rectangle 19"/>
            <p:cNvSpPr/>
            <p:nvPr/>
          </p:nvSpPr>
          <p:spPr bwMode="auto">
            <a:xfrm>
              <a:off x="3251200" y="5785654"/>
              <a:ext cx="4127978" cy="358488"/>
            </a:xfrm>
            <a:prstGeom prst="rect">
              <a:avLst/>
            </a:prstGeom>
            <a:solidFill>
              <a:srgbClr val="FFFF00">
                <a:alpha val="50000"/>
              </a:srgbClr>
            </a:solidFill>
            <a:ln w="9525" cap="flat" cmpd="sng" algn="ctr">
              <a:no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21" name="Rectangle 20"/>
            <p:cNvSpPr/>
            <p:nvPr/>
          </p:nvSpPr>
          <p:spPr bwMode="auto">
            <a:xfrm>
              <a:off x="1694389" y="6138498"/>
              <a:ext cx="5080178" cy="328822"/>
            </a:xfrm>
            <a:prstGeom prst="rect">
              <a:avLst/>
            </a:prstGeom>
            <a:solidFill>
              <a:srgbClr val="FFFF00">
                <a:alpha val="50000"/>
              </a:srgbClr>
            </a:solidFill>
            <a:ln w="9525" cap="flat" cmpd="sng" algn="ctr">
              <a:no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132016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Closer Look at Knuth</a:t>
            </a:r>
          </a:p>
        </p:txBody>
      </p:sp>
      <p:sp>
        <p:nvSpPr>
          <p:cNvPr id="8" name="TextBox 7"/>
          <p:cNvSpPr txBox="1"/>
          <p:nvPr/>
        </p:nvSpPr>
        <p:spPr>
          <a:xfrm>
            <a:off x="4521820" y="3414095"/>
            <a:ext cx="4672361" cy="738664"/>
          </a:xfrm>
          <a:prstGeom prst="rect">
            <a:avLst/>
          </a:prstGeom>
          <a:solidFill>
            <a:srgbClr val="FFC000"/>
          </a:solidFill>
        </p:spPr>
        <p:txBody>
          <a:bodyPr wrap="square" lIns="182880" tIns="91440" rIns="182880" bIns="91440" rtlCol="0">
            <a:spAutoFit/>
          </a:bodyPr>
          <a:lstStyle/>
          <a:p>
            <a:r>
              <a:rPr lang="en-US" sz="3600" smtClean="0">
                <a:latin typeface="+mj-lt"/>
              </a:rPr>
              <a:t>...easily obtained...</a:t>
            </a:r>
            <a:endParaRPr lang="en-US" sz="3600">
              <a:latin typeface="+mj-lt"/>
            </a:endParaRPr>
          </a:p>
        </p:txBody>
      </p:sp>
      <p:sp>
        <p:nvSpPr>
          <p:cNvPr id="9" name="TextBox 8"/>
          <p:cNvSpPr txBox="1"/>
          <p:nvPr/>
        </p:nvSpPr>
        <p:spPr>
          <a:xfrm>
            <a:off x="3136281" y="1510948"/>
            <a:ext cx="7443439" cy="1200329"/>
          </a:xfrm>
          <a:prstGeom prst="rect">
            <a:avLst/>
          </a:prstGeom>
          <a:noFill/>
        </p:spPr>
        <p:txBody>
          <a:bodyPr wrap="square" lIns="182880" tIns="91440" rIns="182880" bIns="91440" rtlCol="0">
            <a:spAutoFit/>
          </a:bodyPr>
          <a:lstStyle/>
          <a:p>
            <a:pPr algn="l"/>
            <a:r>
              <a:rPr lang="en-US" sz="2200" i="1">
                <a:solidFill>
                  <a:schemeClr val="bg1">
                    <a:lumMod val="50000"/>
                  </a:schemeClr>
                </a:solidFill>
                <a:latin typeface="Palatino Linotype" pitchFamily="18" charset="0"/>
                <a:cs typeface="Consolas" panose="020B0609020204030204" pitchFamily="49" charset="0"/>
              </a:rPr>
              <a:t>Ignoring efficiency in the small is an overreaction to  abuses by [some] programmers. A 12% improvement, easily obtained, is never considered marginal.</a:t>
            </a:r>
          </a:p>
        </p:txBody>
      </p:sp>
      <p:sp>
        <p:nvSpPr>
          <p:cNvPr id="3" name="Footer Placeholder 2"/>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6" name="Slide Number Placeholder 5"/>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11</a:t>
            </a:fld>
            <a:endParaRPr lang="en-US" sz="1800" b="1"/>
          </a:p>
        </p:txBody>
      </p:sp>
    </p:spTree>
    <p:extLst>
      <p:ext uri="{BB962C8B-B14F-4D97-AF65-F5344CB8AC3E}">
        <p14:creationId xmlns:p14="http://schemas.microsoft.com/office/powerpoint/2010/main" val="17715801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Summing Matrix Elements</a:t>
            </a:r>
          </a:p>
        </p:txBody>
      </p:sp>
      <p:grpSp>
        <p:nvGrpSpPr>
          <p:cNvPr id="6" name="Group 4"/>
          <p:cNvGrpSpPr>
            <a:grpSpLocks/>
          </p:cNvGrpSpPr>
          <p:nvPr/>
        </p:nvGrpSpPr>
        <p:grpSpPr bwMode="auto">
          <a:xfrm>
            <a:off x="6805581" y="1435674"/>
            <a:ext cx="6217857" cy="3875204"/>
            <a:chOff x="651" y="1233"/>
            <a:chExt cx="2301" cy="1360"/>
          </a:xfrm>
        </p:grpSpPr>
        <p:grpSp>
          <p:nvGrpSpPr>
            <p:cNvPr id="7" name="Group 5"/>
            <p:cNvGrpSpPr>
              <a:grpSpLocks/>
            </p:cNvGrpSpPr>
            <p:nvPr/>
          </p:nvGrpSpPr>
          <p:grpSpPr bwMode="auto">
            <a:xfrm>
              <a:off x="805" y="1233"/>
              <a:ext cx="2040" cy="1360"/>
              <a:chOff x="1145" y="1511"/>
              <a:chExt cx="2040" cy="1360"/>
            </a:xfrm>
          </p:grpSpPr>
          <p:sp>
            <p:nvSpPr>
              <p:cNvPr id="23" name="Rectangle 6"/>
              <p:cNvSpPr>
                <a:spLocks noChangeArrowheads="1"/>
              </p:cNvSpPr>
              <p:nvPr/>
            </p:nvSpPr>
            <p:spPr bwMode="auto">
              <a:xfrm>
                <a:off x="114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4" name="Rectangle 7"/>
              <p:cNvSpPr>
                <a:spLocks noChangeArrowheads="1"/>
              </p:cNvSpPr>
              <p:nvPr/>
            </p:nvSpPr>
            <p:spPr bwMode="auto">
              <a:xfrm>
                <a:off x="114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5" name="Rectangle 8"/>
              <p:cNvSpPr>
                <a:spLocks noChangeArrowheads="1"/>
              </p:cNvSpPr>
              <p:nvPr/>
            </p:nvSpPr>
            <p:spPr bwMode="auto">
              <a:xfrm>
                <a:off x="131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6" name="Rectangle 9"/>
              <p:cNvSpPr>
                <a:spLocks noChangeArrowheads="1"/>
              </p:cNvSpPr>
              <p:nvPr/>
            </p:nvSpPr>
            <p:spPr bwMode="auto">
              <a:xfrm>
                <a:off x="131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7" name="Rectangle 10"/>
              <p:cNvSpPr>
                <a:spLocks noChangeArrowheads="1"/>
              </p:cNvSpPr>
              <p:nvPr/>
            </p:nvSpPr>
            <p:spPr bwMode="auto">
              <a:xfrm>
                <a:off x="148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8" name="Rectangle 11"/>
              <p:cNvSpPr>
                <a:spLocks noChangeArrowheads="1"/>
              </p:cNvSpPr>
              <p:nvPr/>
            </p:nvSpPr>
            <p:spPr bwMode="auto">
              <a:xfrm>
                <a:off x="148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9" name="Rectangle 12"/>
              <p:cNvSpPr>
                <a:spLocks noChangeArrowheads="1"/>
              </p:cNvSpPr>
              <p:nvPr/>
            </p:nvSpPr>
            <p:spPr bwMode="auto">
              <a:xfrm>
                <a:off x="165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30" name="Rectangle 13"/>
              <p:cNvSpPr>
                <a:spLocks noChangeArrowheads="1"/>
              </p:cNvSpPr>
              <p:nvPr/>
            </p:nvSpPr>
            <p:spPr bwMode="auto">
              <a:xfrm>
                <a:off x="165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31" name="Rectangle 14"/>
              <p:cNvSpPr>
                <a:spLocks noChangeArrowheads="1"/>
              </p:cNvSpPr>
              <p:nvPr/>
            </p:nvSpPr>
            <p:spPr bwMode="auto">
              <a:xfrm>
                <a:off x="114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32" name="Rectangle 15"/>
              <p:cNvSpPr>
                <a:spLocks noChangeArrowheads="1"/>
              </p:cNvSpPr>
              <p:nvPr/>
            </p:nvSpPr>
            <p:spPr bwMode="auto">
              <a:xfrm>
                <a:off x="114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33" name="Rectangle 16"/>
              <p:cNvSpPr>
                <a:spLocks noChangeArrowheads="1"/>
              </p:cNvSpPr>
              <p:nvPr/>
            </p:nvSpPr>
            <p:spPr bwMode="auto">
              <a:xfrm>
                <a:off x="131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34" name="Rectangle 17"/>
              <p:cNvSpPr>
                <a:spLocks noChangeArrowheads="1"/>
              </p:cNvSpPr>
              <p:nvPr/>
            </p:nvSpPr>
            <p:spPr bwMode="auto">
              <a:xfrm>
                <a:off x="131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35" name="Rectangle 18"/>
              <p:cNvSpPr>
                <a:spLocks noChangeArrowheads="1"/>
              </p:cNvSpPr>
              <p:nvPr/>
            </p:nvSpPr>
            <p:spPr bwMode="auto">
              <a:xfrm>
                <a:off x="148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36" name="Rectangle 19"/>
              <p:cNvSpPr>
                <a:spLocks noChangeArrowheads="1"/>
              </p:cNvSpPr>
              <p:nvPr/>
            </p:nvSpPr>
            <p:spPr bwMode="auto">
              <a:xfrm>
                <a:off x="148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37" name="Rectangle 20"/>
              <p:cNvSpPr>
                <a:spLocks noChangeArrowheads="1"/>
              </p:cNvSpPr>
              <p:nvPr/>
            </p:nvSpPr>
            <p:spPr bwMode="auto">
              <a:xfrm>
                <a:off x="165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38" name="Rectangle 21"/>
              <p:cNvSpPr>
                <a:spLocks noChangeArrowheads="1"/>
              </p:cNvSpPr>
              <p:nvPr/>
            </p:nvSpPr>
            <p:spPr bwMode="auto">
              <a:xfrm>
                <a:off x="165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39" name="Rectangle 22"/>
              <p:cNvSpPr>
                <a:spLocks noChangeArrowheads="1"/>
              </p:cNvSpPr>
              <p:nvPr/>
            </p:nvSpPr>
            <p:spPr bwMode="auto">
              <a:xfrm>
                <a:off x="114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40" name="Rectangle 23"/>
              <p:cNvSpPr>
                <a:spLocks noChangeArrowheads="1"/>
              </p:cNvSpPr>
              <p:nvPr/>
            </p:nvSpPr>
            <p:spPr bwMode="auto">
              <a:xfrm>
                <a:off x="114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41" name="Rectangle 24"/>
              <p:cNvSpPr>
                <a:spLocks noChangeArrowheads="1"/>
              </p:cNvSpPr>
              <p:nvPr/>
            </p:nvSpPr>
            <p:spPr bwMode="auto">
              <a:xfrm>
                <a:off x="131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42" name="Rectangle 25"/>
              <p:cNvSpPr>
                <a:spLocks noChangeArrowheads="1"/>
              </p:cNvSpPr>
              <p:nvPr/>
            </p:nvSpPr>
            <p:spPr bwMode="auto">
              <a:xfrm>
                <a:off x="131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43" name="Rectangle 26"/>
              <p:cNvSpPr>
                <a:spLocks noChangeArrowheads="1"/>
              </p:cNvSpPr>
              <p:nvPr/>
            </p:nvSpPr>
            <p:spPr bwMode="auto">
              <a:xfrm>
                <a:off x="148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44" name="Rectangle 27"/>
              <p:cNvSpPr>
                <a:spLocks noChangeArrowheads="1"/>
              </p:cNvSpPr>
              <p:nvPr/>
            </p:nvSpPr>
            <p:spPr bwMode="auto">
              <a:xfrm>
                <a:off x="148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45" name="Rectangle 28"/>
              <p:cNvSpPr>
                <a:spLocks noChangeArrowheads="1"/>
              </p:cNvSpPr>
              <p:nvPr/>
            </p:nvSpPr>
            <p:spPr bwMode="auto">
              <a:xfrm>
                <a:off x="165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46" name="Rectangle 29"/>
              <p:cNvSpPr>
                <a:spLocks noChangeArrowheads="1"/>
              </p:cNvSpPr>
              <p:nvPr/>
            </p:nvSpPr>
            <p:spPr bwMode="auto">
              <a:xfrm>
                <a:off x="165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47" name="Rectangle 30"/>
              <p:cNvSpPr>
                <a:spLocks noChangeArrowheads="1"/>
              </p:cNvSpPr>
              <p:nvPr/>
            </p:nvSpPr>
            <p:spPr bwMode="auto">
              <a:xfrm>
                <a:off x="114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48" name="Rectangle 31"/>
              <p:cNvSpPr>
                <a:spLocks noChangeArrowheads="1"/>
              </p:cNvSpPr>
              <p:nvPr/>
            </p:nvSpPr>
            <p:spPr bwMode="auto">
              <a:xfrm>
                <a:off x="114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49" name="Rectangle 32"/>
              <p:cNvSpPr>
                <a:spLocks noChangeArrowheads="1"/>
              </p:cNvSpPr>
              <p:nvPr/>
            </p:nvSpPr>
            <p:spPr bwMode="auto">
              <a:xfrm>
                <a:off x="131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50" name="Rectangle 33"/>
              <p:cNvSpPr>
                <a:spLocks noChangeArrowheads="1"/>
              </p:cNvSpPr>
              <p:nvPr/>
            </p:nvSpPr>
            <p:spPr bwMode="auto">
              <a:xfrm>
                <a:off x="131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51" name="Rectangle 34"/>
              <p:cNvSpPr>
                <a:spLocks noChangeArrowheads="1"/>
              </p:cNvSpPr>
              <p:nvPr/>
            </p:nvSpPr>
            <p:spPr bwMode="auto">
              <a:xfrm>
                <a:off x="148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52" name="Rectangle 35"/>
              <p:cNvSpPr>
                <a:spLocks noChangeArrowheads="1"/>
              </p:cNvSpPr>
              <p:nvPr/>
            </p:nvSpPr>
            <p:spPr bwMode="auto">
              <a:xfrm>
                <a:off x="148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53" name="Rectangle 36"/>
              <p:cNvSpPr>
                <a:spLocks noChangeArrowheads="1"/>
              </p:cNvSpPr>
              <p:nvPr/>
            </p:nvSpPr>
            <p:spPr bwMode="auto">
              <a:xfrm>
                <a:off x="165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54" name="Rectangle 37"/>
              <p:cNvSpPr>
                <a:spLocks noChangeArrowheads="1"/>
              </p:cNvSpPr>
              <p:nvPr/>
            </p:nvSpPr>
            <p:spPr bwMode="auto">
              <a:xfrm>
                <a:off x="165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55" name="Rectangle 38"/>
              <p:cNvSpPr>
                <a:spLocks noChangeArrowheads="1"/>
              </p:cNvSpPr>
              <p:nvPr/>
            </p:nvSpPr>
            <p:spPr bwMode="auto">
              <a:xfrm>
                <a:off x="182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56" name="Rectangle 39"/>
              <p:cNvSpPr>
                <a:spLocks noChangeArrowheads="1"/>
              </p:cNvSpPr>
              <p:nvPr/>
            </p:nvSpPr>
            <p:spPr bwMode="auto">
              <a:xfrm>
                <a:off x="182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57" name="Rectangle 40"/>
              <p:cNvSpPr>
                <a:spLocks noChangeArrowheads="1"/>
              </p:cNvSpPr>
              <p:nvPr/>
            </p:nvSpPr>
            <p:spPr bwMode="auto">
              <a:xfrm>
                <a:off x="199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58" name="Rectangle 41"/>
              <p:cNvSpPr>
                <a:spLocks noChangeArrowheads="1"/>
              </p:cNvSpPr>
              <p:nvPr/>
            </p:nvSpPr>
            <p:spPr bwMode="auto">
              <a:xfrm>
                <a:off x="199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59" name="Rectangle 42"/>
              <p:cNvSpPr>
                <a:spLocks noChangeArrowheads="1"/>
              </p:cNvSpPr>
              <p:nvPr/>
            </p:nvSpPr>
            <p:spPr bwMode="auto">
              <a:xfrm>
                <a:off x="216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60" name="Rectangle 43"/>
              <p:cNvSpPr>
                <a:spLocks noChangeArrowheads="1"/>
              </p:cNvSpPr>
              <p:nvPr/>
            </p:nvSpPr>
            <p:spPr bwMode="auto">
              <a:xfrm>
                <a:off x="216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61" name="Rectangle 44"/>
              <p:cNvSpPr>
                <a:spLocks noChangeArrowheads="1"/>
              </p:cNvSpPr>
              <p:nvPr/>
            </p:nvSpPr>
            <p:spPr bwMode="auto">
              <a:xfrm>
                <a:off x="233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62" name="Rectangle 45"/>
              <p:cNvSpPr>
                <a:spLocks noChangeArrowheads="1"/>
              </p:cNvSpPr>
              <p:nvPr/>
            </p:nvSpPr>
            <p:spPr bwMode="auto">
              <a:xfrm>
                <a:off x="233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63" name="Rectangle 46"/>
              <p:cNvSpPr>
                <a:spLocks noChangeArrowheads="1"/>
              </p:cNvSpPr>
              <p:nvPr/>
            </p:nvSpPr>
            <p:spPr bwMode="auto">
              <a:xfrm>
                <a:off x="182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64" name="Rectangle 47"/>
              <p:cNvSpPr>
                <a:spLocks noChangeArrowheads="1"/>
              </p:cNvSpPr>
              <p:nvPr/>
            </p:nvSpPr>
            <p:spPr bwMode="auto">
              <a:xfrm>
                <a:off x="182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65" name="Rectangle 48"/>
              <p:cNvSpPr>
                <a:spLocks noChangeArrowheads="1"/>
              </p:cNvSpPr>
              <p:nvPr/>
            </p:nvSpPr>
            <p:spPr bwMode="auto">
              <a:xfrm>
                <a:off x="199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66" name="Rectangle 49"/>
              <p:cNvSpPr>
                <a:spLocks noChangeArrowheads="1"/>
              </p:cNvSpPr>
              <p:nvPr/>
            </p:nvSpPr>
            <p:spPr bwMode="auto">
              <a:xfrm>
                <a:off x="199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67" name="Rectangle 50"/>
              <p:cNvSpPr>
                <a:spLocks noChangeArrowheads="1"/>
              </p:cNvSpPr>
              <p:nvPr/>
            </p:nvSpPr>
            <p:spPr bwMode="auto">
              <a:xfrm>
                <a:off x="216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68" name="Rectangle 51"/>
              <p:cNvSpPr>
                <a:spLocks noChangeArrowheads="1"/>
              </p:cNvSpPr>
              <p:nvPr/>
            </p:nvSpPr>
            <p:spPr bwMode="auto">
              <a:xfrm>
                <a:off x="216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69" name="Rectangle 52"/>
              <p:cNvSpPr>
                <a:spLocks noChangeArrowheads="1"/>
              </p:cNvSpPr>
              <p:nvPr/>
            </p:nvSpPr>
            <p:spPr bwMode="auto">
              <a:xfrm>
                <a:off x="233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70" name="Rectangle 53"/>
              <p:cNvSpPr>
                <a:spLocks noChangeArrowheads="1"/>
              </p:cNvSpPr>
              <p:nvPr/>
            </p:nvSpPr>
            <p:spPr bwMode="auto">
              <a:xfrm>
                <a:off x="233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71" name="Rectangle 54"/>
              <p:cNvSpPr>
                <a:spLocks noChangeArrowheads="1"/>
              </p:cNvSpPr>
              <p:nvPr/>
            </p:nvSpPr>
            <p:spPr bwMode="auto">
              <a:xfrm>
                <a:off x="182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72" name="Rectangle 55"/>
              <p:cNvSpPr>
                <a:spLocks noChangeArrowheads="1"/>
              </p:cNvSpPr>
              <p:nvPr/>
            </p:nvSpPr>
            <p:spPr bwMode="auto">
              <a:xfrm>
                <a:off x="182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73" name="Rectangle 56"/>
              <p:cNvSpPr>
                <a:spLocks noChangeArrowheads="1"/>
              </p:cNvSpPr>
              <p:nvPr/>
            </p:nvSpPr>
            <p:spPr bwMode="auto">
              <a:xfrm>
                <a:off x="199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74" name="Rectangle 57"/>
              <p:cNvSpPr>
                <a:spLocks noChangeArrowheads="1"/>
              </p:cNvSpPr>
              <p:nvPr/>
            </p:nvSpPr>
            <p:spPr bwMode="auto">
              <a:xfrm>
                <a:off x="199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75" name="Rectangle 58"/>
              <p:cNvSpPr>
                <a:spLocks noChangeArrowheads="1"/>
              </p:cNvSpPr>
              <p:nvPr/>
            </p:nvSpPr>
            <p:spPr bwMode="auto">
              <a:xfrm>
                <a:off x="216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76" name="Rectangle 59"/>
              <p:cNvSpPr>
                <a:spLocks noChangeArrowheads="1"/>
              </p:cNvSpPr>
              <p:nvPr/>
            </p:nvSpPr>
            <p:spPr bwMode="auto">
              <a:xfrm>
                <a:off x="216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77" name="Rectangle 60"/>
              <p:cNvSpPr>
                <a:spLocks noChangeArrowheads="1"/>
              </p:cNvSpPr>
              <p:nvPr/>
            </p:nvSpPr>
            <p:spPr bwMode="auto">
              <a:xfrm>
                <a:off x="233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78" name="Rectangle 61"/>
              <p:cNvSpPr>
                <a:spLocks noChangeArrowheads="1"/>
              </p:cNvSpPr>
              <p:nvPr/>
            </p:nvSpPr>
            <p:spPr bwMode="auto">
              <a:xfrm>
                <a:off x="233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79" name="Rectangle 62"/>
              <p:cNvSpPr>
                <a:spLocks noChangeArrowheads="1"/>
              </p:cNvSpPr>
              <p:nvPr/>
            </p:nvSpPr>
            <p:spPr bwMode="auto">
              <a:xfrm>
                <a:off x="182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80" name="Rectangle 63"/>
              <p:cNvSpPr>
                <a:spLocks noChangeArrowheads="1"/>
              </p:cNvSpPr>
              <p:nvPr/>
            </p:nvSpPr>
            <p:spPr bwMode="auto">
              <a:xfrm>
                <a:off x="182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81" name="Rectangle 64"/>
              <p:cNvSpPr>
                <a:spLocks noChangeArrowheads="1"/>
              </p:cNvSpPr>
              <p:nvPr/>
            </p:nvSpPr>
            <p:spPr bwMode="auto">
              <a:xfrm>
                <a:off x="199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82" name="Rectangle 65"/>
              <p:cNvSpPr>
                <a:spLocks noChangeArrowheads="1"/>
              </p:cNvSpPr>
              <p:nvPr/>
            </p:nvSpPr>
            <p:spPr bwMode="auto">
              <a:xfrm>
                <a:off x="199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83" name="Rectangle 66"/>
              <p:cNvSpPr>
                <a:spLocks noChangeArrowheads="1"/>
              </p:cNvSpPr>
              <p:nvPr/>
            </p:nvSpPr>
            <p:spPr bwMode="auto">
              <a:xfrm>
                <a:off x="216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84" name="Rectangle 67"/>
              <p:cNvSpPr>
                <a:spLocks noChangeArrowheads="1"/>
              </p:cNvSpPr>
              <p:nvPr/>
            </p:nvSpPr>
            <p:spPr bwMode="auto">
              <a:xfrm>
                <a:off x="216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85" name="Rectangle 68"/>
              <p:cNvSpPr>
                <a:spLocks noChangeArrowheads="1"/>
              </p:cNvSpPr>
              <p:nvPr/>
            </p:nvSpPr>
            <p:spPr bwMode="auto">
              <a:xfrm>
                <a:off x="233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86" name="Rectangle 69"/>
              <p:cNvSpPr>
                <a:spLocks noChangeArrowheads="1"/>
              </p:cNvSpPr>
              <p:nvPr/>
            </p:nvSpPr>
            <p:spPr bwMode="auto">
              <a:xfrm>
                <a:off x="233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87" name="Rectangle 70"/>
              <p:cNvSpPr>
                <a:spLocks noChangeArrowheads="1"/>
              </p:cNvSpPr>
              <p:nvPr/>
            </p:nvSpPr>
            <p:spPr bwMode="auto">
              <a:xfrm>
                <a:off x="250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88" name="Rectangle 71"/>
              <p:cNvSpPr>
                <a:spLocks noChangeArrowheads="1"/>
              </p:cNvSpPr>
              <p:nvPr/>
            </p:nvSpPr>
            <p:spPr bwMode="auto">
              <a:xfrm>
                <a:off x="250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89" name="Rectangle 72"/>
              <p:cNvSpPr>
                <a:spLocks noChangeArrowheads="1"/>
              </p:cNvSpPr>
              <p:nvPr/>
            </p:nvSpPr>
            <p:spPr bwMode="auto">
              <a:xfrm>
                <a:off x="267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90" name="Rectangle 73"/>
              <p:cNvSpPr>
                <a:spLocks noChangeArrowheads="1"/>
              </p:cNvSpPr>
              <p:nvPr/>
            </p:nvSpPr>
            <p:spPr bwMode="auto">
              <a:xfrm>
                <a:off x="267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91" name="Rectangle 74"/>
              <p:cNvSpPr>
                <a:spLocks noChangeArrowheads="1"/>
              </p:cNvSpPr>
              <p:nvPr/>
            </p:nvSpPr>
            <p:spPr bwMode="auto">
              <a:xfrm>
                <a:off x="284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92" name="Rectangle 75"/>
              <p:cNvSpPr>
                <a:spLocks noChangeArrowheads="1"/>
              </p:cNvSpPr>
              <p:nvPr/>
            </p:nvSpPr>
            <p:spPr bwMode="auto">
              <a:xfrm>
                <a:off x="284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93" name="Rectangle 76"/>
              <p:cNvSpPr>
                <a:spLocks noChangeArrowheads="1"/>
              </p:cNvSpPr>
              <p:nvPr/>
            </p:nvSpPr>
            <p:spPr bwMode="auto">
              <a:xfrm>
                <a:off x="301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94" name="Rectangle 77"/>
              <p:cNvSpPr>
                <a:spLocks noChangeArrowheads="1"/>
              </p:cNvSpPr>
              <p:nvPr/>
            </p:nvSpPr>
            <p:spPr bwMode="auto">
              <a:xfrm>
                <a:off x="301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95" name="Rectangle 78"/>
              <p:cNvSpPr>
                <a:spLocks noChangeArrowheads="1"/>
              </p:cNvSpPr>
              <p:nvPr/>
            </p:nvSpPr>
            <p:spPr bwMode="auto">
              <a:xfrm>
                <a:off x="250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96" name="Rectangle 79"/>
              <p:cNvSpPr>
                <a:spLocks noChangeArrowheads="1"/>
              </p:cNvSpPr>
              <p:nvPr/>
            </p:nvSpPr>
            <p:spPr bwMode="auto">
              <a:xfrm>
                <a:off x="250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97" name="Rectangle 80"/>
              <p:cNvSpPr>
                <a:spLocks noChangeArrowheads="1"/>
              </p:cNvSpPr>
              <p:nvPr/>
            </p:nvSpPr>
            <p:spPr bwMode="auto">
              <a:xfrm>
                <a:off x="267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98" name="Rectangle 81"/>
              <p:cNvSpPr>
                <a:spLocks noChangeArrowheads="1"/>
              </p:cNvSpPr>
              <p:nvPr/>
            </p:nvSpPr>
            <p:spPr bwMode="auto">
              <a:xfrm>
                <a:off x="267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99" name="Rectangle 82"/>
              <p:cNvSpPr>
                <a:spLocks noChangeArrowheads="1"/>
              </p:cNvSpPr>
              <p:nvPr/>
            </p:nvSpPr>
            <p:spPr bwMode="auto">
              <a:xfrm>
                <a:off x="284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00" name="Rectangle 83"/>
              <p:cNvSpPr>
                <a:spLocks noChangeArrowheads="1"/>
              </p:cNvSpPr>
              <p:nvPr/>
            </p:nvSpPr>
            <p:spPr bwMode="auto">
              <a:xfrm>
                <a:off x="284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01" name="Rectangle 84"/>
              <p:cNvSpPr>
                <a:spLocks noChangeArrowheads="1"/>
              </p:cNvSpPr>
              <p:nvPr/>
            </p:nvSpPr>
            <p:spPr bwMode="auto">
              <a:xfrm>
                <a:off x="301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02" name="Rectangle 85"/>
              <p:cNvSpPr>
                <a:spLocks noChangeArrowheads="1"/>
              </p:cNvSpPr>
              <p:nvPr/>
            </p:nvSpPr>
            <p:spPr bwMode="auto">
              <a:xfrm>
                <a:off x="301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03" name="Rectangle 86"/>
              <p:cNvSpPr>
                <a:spLocks noChangeArrowheads="1"/>
              </p:cNvSpPr>
              <p:nvPr/>
            </p:nvSpPr>
            <p:spPr bwMode="auto">
              <a:xfrm>
                <a:off x="250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04" name="Rectangle 87"/>
              <p:cNvSpPr>
                <a:spLocks noChangeArrowheads="1"/>
              </p:cNvSpPr>
              <p:nvPr/>
            </p:nvSpPr>
            <p:spPr bwMode="auto">
              <a:xfrm>
                <a:off x="250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05" name="Rectangle 88"/>
              <p:cNvSpPr>
                <a:spLocks noChangeArrowheads="1"/>
              </p:cNvSpPr>
              <p:nvPr/>
            </p:nvSpPr>
            <p:spPr bwMode="auto">
              <a:xfrm>
                <a:off x="267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06" name="Rectangle 89"/>
              <p:cNvSpPr>
                <a:spLocks noChangeArrowheads="1"/>
              </p:cNvSpPr>
              <p:nvPr/>
            </p:nvSpPr>
            <p:spPr bwMode="auto">
              <a:xfrm>
                <a:off x="267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07" name="Rectangle 90"/>
              <p:cNvSpPr>
                <a:spLocks noChangeArrowheads="1"/>
              </p:cNvSpPr>
              <p:nvPr/>
            </p:nvSpPr>
            <p:spPr bwMode="auto">
              <a:xfrm>
                <a:off x="284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08" name="Rectangle 91"/>
              <p:cNvSpPr>
                <a:spLocks noChangeArrowheads="1"/>
              </p:cNvSpPr>
              <p:nvPr/>
            </p:nvSpPr>
            <p:spPr bwMode="auto">
              <a:xfrm>
                <a:off x="284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09" name="Rectangle 92"/>
              <p:cNvSpPr>
                <a:spLocks noChangeArrowheads="1"/>
              </p:cNvSpPr>
              <p:nvPr/>
            </p:nvSpPr>
            <p:spPr bwMode="auto">
              <a:xfrm>
                <a:off x="301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10" name="Rectangle 93"/>
              <p:cNvSpPr>
                <a:spLocks noChangeArrowheads="1"/>
              </p:cNvSpPr>
              <p:nvPr/>
            </p:nvSpPr>
            <p:spPr bwMode="auto">
              <a:xfrm>
                <a:off x="301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11" name="Rectangle 94"/>
              <p:cNvSpPr>
                <a:spLocks noChangeArrowheads="1"/>
              </p:cNvSpPr>
              <p:nvPr/>
            </p:nvSpPr>
            <p:spPr bwMode="auto">
              <a:xfrm>
                <a:off x="250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12" name="Rectangle 95"/>
              <p:cNvSpPr>
                <a:spLocks noChangeArrowheads="1"/>
              </p:cNvSpPr>
              <p:nvPr/>
            </p:nvSpPr>
            <p:spPr bwMode="auto">
              <a:xfrm>
                <a:off x="250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13" name="Rectangle 96"/>
              <p:cNvSpPr>
                <a:spLocks noChangeArrowheads="1"/>
              </p:cNvSpPr>
              <p:nvPr/>
            </p:nvSpPr>
            <p:spPr bwMode="auto">
              <a:xfrm>
                <a:off x="267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14" name="Rectangle 97"/>
              <p:cNvSpPr>
                <a:spLocks noChangeArrowheads="1"/>
              </p:cNvSpPr>
              <p:nvPr/>
            </p:nvSpPr>
            <p:spPr bwMode="auto">
              <a:xfrm>
                <a:off x="267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15" name="Rectangle 98"/>
              <p:cNvSpPr>
                <a:spLocks noChangeArrowheads="1"/>
              </p:cNvSpPr>
              <p:nvPr/>
            </p:nvSpPr>
            <p:spPr bwMode="auto">
              <a:xfrm>
                <a:off x="284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16" name="Rectangle 99"/>
              <p:cNvSpPr>
                <a:spLocks noChangeArrowheads="1"/>
              </p:cNvSpPr>
              <p:nvPr/>
            </p:nvSpPr>
            <p:spPr bwMode="auto">
              <a:xfrm>
                <a:off x="284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17" name="Rectangle 100"/>
              <p:cNvSpPr>
                <a:spLocks noChangeArrowheads="1"/>
              </p:cNvSpPr>
              <p:nvPr/>
            </p:nvSpPr>
            <p:spPr bwMode="auto">
              <a:xfrm>
                <a:off x="301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18" name="Rectangle 101"/>
              <p:cNvSpPr>
                <a:spLocks noChangeArrowheads="1"/>
              </p:cNvSpPr>
              <p:nvPr/>
            </p:nvSpPr>
            <p:spPr bwMode="auto">
              <a:xfrm>
                <a:off x="301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grpSp>
        <p:sp>
          <p:nvSpPr>
            <p:cNvPr id="8" name="Line 102"/>
            <p:cNvSpPr>
              <a:spLocks noChangeShapeType="1"/>
            </p:cNvSpPr>
            <p:nvPr/>
          </p:nvSpPr>
          <p:spPr bwMode="auto">
            <a:xfrm>
              <a:off x="651" y="1322"/>
              <a:ext cx="2301" cy="0"/>
            </a:xfrm>
            <a:prstGeom prst="line">
              <a:avLst/>
            </a:prstGeom>
            <a:noFill/>
            <a:ln w="127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9" name="Line 103"/>
            <p:cNvSpPr>
              <a:spLocks noChangeShapeType="1"/>
            </p:cNvSpPr>
            <p:nvPr/>
          </p:nvSpPr>
          <p:spPr bwMode="auto">
            <a:xfrm>
              <a:off x="651" y="1475"/>
              <a:ext cx="2301" cy="0"/>
            </a:xfrm>
            <a:prstGeom prst="line">
              <a:avLst/>
            </a:prstGeom>
            <a:noFill/>
            <a:ln w="127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0" name="Line 104"/>
            <p:cNvSpPr>
              <a:spLocks noChangeShapeType="1"/>
            </p:cNvSpPr>
            <p:nvPr/>
          </p:nvSpPr>
          <p:spPr bwMode="auto">
            <a:xfrm>
              <a:off x="651" y="1655"/>
              <a:ext cx="2301" cy="0"/>
            </a:xfrm>
            <a:prstGeom prst="line">
              <a:avLst/>
            </a:prstGeom>
            <a:noFill/>
            <a:ln w="127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1" name="Line 105"/>
            <p:cNvSpPr>
              <a:spLocks noChangeShapeType="1"/>
            </p:cNvSpPr>
            <p:nvPr/>
          </p:nvSpPr>
          <p:spPr bwMode="auto">
            <a:xfrm>
              <a:off x="651" y="1823"/>
              <a:ext cx="2301" cy="0"/>
            </a:xfrm>
            <a:prstGeom prst="line">
              <a:avLst/>
            </a:prstGeom>
            <a:noFill/>
            <a:ln w="127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2" name="Line 106"/>
            <p:cNvSpPr>
              <a:spLocks noChangeShapeType="1"/>
            </p:cNvSpPr>
            <p:nvPr/>
          </p:nvSpPr>
          <p:spPr bwMode="auto">
            <a:xfrm>
              <a:off x="651" y="1976"/>
              <a:ext cx="2301" cy="0"/>
            </a:xfrm>
            <a:prstGeom prst="line">
              <a:avLst/>
            </a:prstGeom>
            <a:noFill/>
            <a:ln w="127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3" name="Line 107"/>
            <p:cNvSpPr>
              <a:spLocks noChangeShapeType="1"/>
            </p:cNvSpPr>
            <p:nvPr/>
          </p:nvSpPr>
          <p:spPr bwMode="auto">
            <a:xfrm>
              <a:off x="651" y="2156"/>
              <a:ext cx="2301" cy="0"/>
            </a:xfrm>
            <a:prstGeom prst="line">
              <a:avLst/>
            </a:prstGeom>
            <a:noFill/>
            <a:ln w="127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4" name="Line 108"/>
            <p:cNvSpPr>
              <a:spLocks noChangeShapeType="1"/>
            </p:cNvSpPr>
            <p:nvPr/>
          </p:nvSpPr>
          <p:spPr bwMode="auto">
            <a:xfrm>
              <a:off x="651" y="2321"/>
              <a:ext cx="2301" cy="0"/>
            </a:xfrm>
            <a:prstGeom prst="line">
              <a:avLst/>
            </a:prstGeom>
            <a:noFill/>
            <a:ln w="127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5" name="Line 109"/>
            <p:cNvSpPr>
              <a:spLocks noChangeShapeType="1"/>
            </p:cNvSpPr>
            <p:nvPr/>
          </p:nvSpPr>
          <p:spPr bwMode="auto">
            <a:xfrm>
              <a:off x="651" y="2501"/>
              <a:ext cx="2301" cy="0"/>
            </a:xfrm>
            <a:prstGeom prst="line">
              <a:avLst/>
            </a:prstGeom>
            <a:noFill/>
            <a:ln w="12700">
              <a:solidFill>
                <a:schemeClr val="accent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6" name="Line 110"/>
            <p:cNvSpPr>
              <a:spLocks noChangeShapeType="1"/>
            </p:cNvSpPr>
            <p:nvPr/>
          </p:nvSpPr>
          <p:spPr bwMode="auto">
            <a:xfrm flipH="1">
              <a:off x="651" y="1322"/>
              <a:ext cx="2301" cy="153"/>
            </a:xfrm>
            <a:prstGeom prst="line">
              <a:avLst/>
            </a:prstGeom>
            <a:noFill/>
            <a:ln w="12700">
              <a:solidFill>
                <a:schemeClr val="accent2"/>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7" name="Line 111"/>
            <p:cNvSpPr>
              <a:spLocks noChangeShapeType="1"/>
            </p:cNvSpPr>
            <p:nvPr/>
          </p:nvSpPr>
          <p:spPr bwMode="auto">
            <a:xfrm flipH="1">
              <a:off x="651" y="1475"/>
              <a:ext cx="2301" cy="180"/>
            </a:xfrm>
            <a:prstGeom prst="line">
              <a:avLst/>
            </a:prstGeom>
            <a:noFill/>
            <a:ln w="12700">
              <a:solidFill>
                <a:schemeClr val="accent2"/>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8" name="Line 112"/>
            <p:cNvSpPr>
              <a:spLocks noChangeShapeType="1"/>
            </p:cNvSpPr>
            <p:nvPr/>
          </p:nvSpPr>
          <p:spPr bwMode="auto">
            <a:xfrm flipH="1">
              <a:off x="651" y="1655"/>
              <a:ext cx="2301" cy="164"/>
            </a:xfrm>
            <a:prstGeom prst="line">
              <a:avLst/>
            </a:prstGeom>
            <a:noFill/>
            <a:ln w="12700">
              <a:solidFill>
                <a:schemeClr val="accent2"/>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9" name="Line 113"/>
            <p:cNvSpPr>
              <a:spLocks noChangeShapeType="1"/>
            </p:cNvSpPr>
            <p:nvPr/>
          </p:nvSpPr>
          <p:spPr bwMode="auto">
            <a:xfrm flipH="1">
              <a:off x="651" y="1823"/>
              <a:ext cx="2301" cy="149"/>
            </a:xfrm>
            <a:prstGeom prst="line">
              <a:avLst/>
            </a:prstGeom>
            <a:noFill/>
            <a:ln w="12700">
              <a:solidFill>
                <a:schemeClr val="accent2"/>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20" name="Line 114"/>
            <p:cNvSpPr>
              <a:spLocks noChangeShapeType="1"/>
            </p:cNvSpPr>
            <p:nvPr/>
          </p:nvSpPr>
          <p:spPr bwMode="auto">
            <a:xfrm flipH="1">
              <a:off x="651" y="1976"/>
              <a:ext cx="2301" cy="180"/>
            </a:xfrm>
            <a:prstGeom prst="line">
              <a:avLst/>
            </a:prstGeom>
            <a:noFill/>
            <a:ln w="12700">
              <a:solidFill>
                <a:schemeClr val="accent2"/>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21" name="Line 115"/>
            <p:cNvSpPr>
              <a:spLocks noChangeShapeType="1"/>
            </p:cNvSpPr>
            <p:nvPr/>
          </p:nvSpPr>
          <p:spPr bwMode="auto">
            <a:xfrm flipH="1">
              <a:off x="651" y="2156"/>
              <a:ext cx="2301" cy="165"/>
            </a:xfrm>
            <a:prstGeom prst="line">
              <a:avLst/>
            </a:prstGeom>
            <a:noFill/>
            <a:ln w="12700">
              <a:solidFill>
                <a:schemeClr val="accent2"/>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22" name="Line 116"/>
            <p:cNvSpPr>
              <a:spLocks noChangeShapeType="1"/>
            </p:cNvSpPr>
            <p:nvPr/>
          </p:nvSpPr>
          <p:spPr bwMode="auto">
            <a:xfrm flipH="1">
              <a:off x="651" y="2321"/>
              <a:ext cx="2301" cy="178"/>
            </a:xfrm>
            <a:prstGeom prst="line">
              <a:avLst/>
            </a:prstGeom>
            <a:noFill/>
            <a:ln w="12700">
              <a:solidFill>
                <a:schemeClr val="accent2"/>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grpSp>
      <p:grpSp>
        <p:nvGrpSpPr>
          <p:cNvPr id="119" name="Group 117"/>
          <p:cNvGrpSpPr>
            <a:grpSpLocks/>
          </p:cNvGrpSpPr>
          <p:nvPr/>
        </p:nvGrpSpPr>
        <p:grpSpPr bwMode="auto">
          <a:xfrm>
            <a:off x="692563" y="1107630"/>
            <a:ext cx="5512573" cy="4601804"/>
            <a:chOff x="3621" y="1127"/>
            <a:chExt cx="2040" cy="1615"/>
          </a:xfrm>
        </p:grpSpPr>
        <p:grpSp>
          <p:nvGrpSpPr>
            <p:cNvPr id="120" name="Group 118"/>
            <p:cNvGrpSpPr>
              <a:grpSpLocks/>
            </p:cNvGrpSpPr>
            <p:nvPr/>
          </p:nvGrpSpPr>
          <p:grpSpPr bwMode="auto">
            <a:xfrm>
              <a:off x="3621" y="1233"/>
              <a:ext cx="2040" cy="1360"/>
              <a:chOff x="1145" y="1511"/>
              <a:chExt cx="2040" cy="1360"/>
            </a:xfrm>
          </p:grpSpPr>
          <p:sp>
            <p:nvSpPr>
              <p:cNvPr id="144" name="Rectangle 119"/>
              <p:cNvSpPr>
                <a:spLocks noChangeArrowheads="1"/>
              </p:cNvSpPr>
              <p:nvPr/>
            </p:nvSpPr>
            <p:spPr bwMode="auto">
              <a:xfrm>
                <a:off x="114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45" name="Rectangle 120"/>
              <p:cNvSpPr>
                <a:spLocks noChangeArrowheads="1"/>
              </p:cNvSpPr>
              <p:nvPr/>
            </p:nvSpPr>
            <p:spPr bwMode="auto">
              <a:xfrm>
                <a:off x="114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46" name="Rectangle 121"/>
              <p:cNvSpPr>
                <a:spLocks noChangeArrowheads="1"/>
              </p:cNvSpPr>
              <p:nvPr/>
            </p:nvSpPr>
            <p:spPr bwMode="auto">
              <a:xfrm>
                <a:off x="131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47" name="Rectangle 122"/>
              <p:cNvSpPr>
                <a:spLocks noChangeArrowheads="1"/>
              </p:cNvSpPr>
              <p:nvPr/>
            </p:nvSpPr>
            <p:spPr bwMode="auto">
              <a:xfrm>
                <a:off x="131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48" name="Rectangle 123"/>
              <p:cNvSpPr>
                <a:spLocks noChangeArrowheads="1"/>
              </p:cNvSpPr>
              <p:nvPr/>
            </p:nvSpPr>
            <p:spPr bwMode="auto">
              <a:xfrm>
                <a:off x="148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49" name="Rectangle 124"/>
              <p:cNvSpPr>
                <a:spLocks noChangeArrowheads="1"/>
              </p:cNvSpPr>
              <p:nvPr/>
            </p:nvSpPr>
            <p:spPr bwMode="auto">
              <a:xfrm>
                <a:off x="148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50" name="Rectangle 125"/>
              <p:cNvSpPr>
                <a:spLocks noChangeArrowheads="1"/>
              </p:cNvSpPr>
              <p:nvPr/>
            </p:nvSpPr>
            <p:spPr bwMode="auto">
              <a:xfrm>
                <a:off x="165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51" name="Rectangle 126"/>
              <p:cNvSpPr>
                <a:spLocks noChangeArrowheads="1"/>
              </p:cNvSpPr>
              <p:nvPr/>
            </p:nvSpPr>
            <p:spPr bwMode="auto">
              <a:xfrm>
                <a:off x="165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52" name="Rectangle 127"/>
              <p:cNvSpPr>
                <a:spLocks noChangeArrowheads="1"/>
              </p:cNvSpPr>
              <p:nvPr/>
            </p:nvSpPr>
            <p:spPr bwMode="auto">
              <a:xfrm>
                <a:off x="114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53" name="Rectangle 128"/>
              <p:cNvSpPr>
                <a:spLocks noChangeArrowheads="1"/>
              </p:cNvSpPr>
              <p:nvPr/>
            </p:nvSpPr>
            <p:spPr bwMode="auto">
              <a:xfrm>
                <a:off x="114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54" name="Rectangle 129"/>
              <p:cNvSpPr>
                <a:spLocks noChangeArrowheads="1"/>
              </p:cNvSpPr>
              <p:nvPr/>
            </p:nvSpPr>
            <p:spPr bwMode="auto">
              <a:xfrm>
                <a:off x="131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55" name="Rectangle 130"/>
              <p:cNvSpPr>
                <a:spLocks noChangeArrowheads="1"/>
              </p:cNvSpPr>
              <p:nvPr/>
            </p:nvSpPr>
            <p:spPr bwMode="auto">
              <a:xfrm>
                <a:off x="131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56" name="Rectangle 131"/>
              <p:cNvSpPr>
                <a:spLocks noChangeArrowheads="1"/>
              </p:cNvSpPr>
              <p:nvPr/>
            </p:nvSpPr>
            <p:spPr bwMode="auto">
              <a:xfrm>
                <a:off x="148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57" name="Rectangle 132"/>
              <p:cNvSpPr>
                <a:spLocks noChangeArrowheads="1"/>
              </p:cNvSpPr>
              <p:nvPr/>
            </p:nvSpPr>
            <p:spPr bwMode="auto">
              <a:xfrm>
                <a:off x="148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58" name="Rectangle 133"/>
              <p:cNvSpPr>
                <a:spLocks noChangeArrowheads="1"/>
              </p:cNvSpPr>
              <p:nvPr/>
            </p:nvSpPr>
            <p:spPr bwMode="auto">
              <a:xfrm>
                <a:off x="165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59" name="Rectangle 134"/>
              <p:cNvSpPr>
                <a:spLocks noChangeArrowheads="1"/>
              </p:cNvSpPr>
              <p:nvPr/>
            </p:nvSpPr>
            <p:spPr bwMode="auto">
              <a:xfrm>
                <a:off x="165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60" name="Rectangle 135"/>
              <p:cNvSpPr>
                <a:spLocks noChangeArrowheads="1"/>
              </p:cNvSpPr>
              <p:nvPr/>
            </p:nvSpPr>
            <p:spPr bwMode="auto">
              <a:xfrm>
                <a:off x="114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61" name="Rectangle 136"/>
              <p:cNvSpPr>
                <a:spLocks noChangeArrowheads="1"/>
              </p:cNvSpPr>
              <p:nvPr/>
            </p:nvSpPr>
            <p:spPr bwMode="auto">
              <a:xfrm>
                <a:off x="114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62" name="Rectangle 137"/>
              <p:cNvSpPr>
                <a:spLocks noChangeArrowheads="1"/>
              </p:cNvSpPr>
              <p:nvPr/>
            </p:nvSpPr>
            <p:spPr bwMode="auto">
              <a:xfrm>
                <a:off x="131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63" name="Rectangle 138"/>
              <p:cNvSpPr>
                <a:spLocks noChangeArrowheads="1"/>
              </p:cNvSpPr>
              <p:nvPr/>
            </p:nvSpPr>
            <p:spPr bwMode="auto">
              <a:xfrm>
                <a:off x="131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64" name="Rectangle 139"/>
              <p:cNvSpPr>
                <a:spLocks noChangeArrowheads="1"/>
              </p:cNvSpPr>
              <p:nvPr/>
            </p:nvSpPr>
            <p:spPr bwMode="auto">
              <a:xfrm>
                <a:off x="148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65" name="Rectangle 140"/>
              <p:cNvSpPr>
                <a:spLocks noChangeArrowheads="1"/>
              </p:cNvSpPr>
              <p:nvPr/>
            </p:nvSpPr>
            <p:spPr bwMode="auto">
              <a:xfrm>
                <a:off x="148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66" name="Rectangle 141"/>
              <p:cNvSpPr>
                <a:spLocks noChangeArrowheads="1"/>
              </p:cNvSpPr>
              <p:nvPr/>
            </p:nvSpPr>
            <p:spPr bwMode="auto">
              <a:xfrm>
                <a:off x="165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67" name="Rectangle 142"/>
              <p:cNvSpPr>
                <a:spLocks noChangeArrowheads="1"/>
              </p:cNvSpPr>
              <p:nvPr/>
            </p:nvSpPr>
            <p:spPr bwMode="auto">
              <a:xfrm>
                <a:off x="165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68" name="Rectangle 143"/>
              <p:cNvSpPr>
                <a:spLocks noChangeArrowheads="1"/>
              </p:cNvSpPr>
              <p:nvPr/>
            </p:nvSpPr>
            <p:spPr bwMode="auto">
              <a:xfrm>
                <a:off x="114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69" name="Rectangle 144"/>
              <p:cNvSpPr>
                <a:spLocks noChangeArrowheads="1"/>
              </p:cNvSpPr>
              <p:nvPr/>
            </p:nvSpPr>
            <p:spPr bwMode="auto">
              <a:xfrm>
                <a:off x="114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70" name="Rectangle 145"/>
              <p:cNvSpPr>
                <a:spLocks noChangeArrowheads="1"/>
              </p:cNvSpPr>
              <p:nvPr/>
            </p:nvSpPr>
            <p:spPr bwMode="auto">
              <a:xfrm>
                <a:off x="131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71" name="Rectangle 146"/>
              <p:cNvSpPr>
                <a:spLocks noChangeArrowheads="1"/>
              </p:cNvSpPr>
              <p:nvPr/>
            </p:nvSpPr>
            <p:spPr bwMode="auto">
              <a:xfrm>
                <a:off x="131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72" name="Rectangle 147"/>
              <p:cNvSpPr>
                <a:spLocks noChangeArrowheads="1"/>
              </p:cNvSpPr>
              <p:nvPr/>
            </p:nvSpPr>
            <p:spPr bwMode="auto">
              <a:xfrm>
                <a:off x="148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73" name="Rectangle 148"/>
              <p:cNvSpPr>
                <a:spLocks noChangeArrowheads="1"/>
              </p:cNvSpPr>
              <p:nvPr/>
            </p:nvSpPr>
            <p:spPr bwMode="auto">
              <a:xfrm>
                <a:off x="148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74" name="Rectangle 149"/>
              <p:cNvSpPr>
                <a:spLocks noChangeArrowheads="1"/>
              </p:cNvSpPr>
              <p:nvPr/>
            </p:nvSpPr>
            <p:spPr bwMode="auto">
              <a:xfrm>
                <a:off x="165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75" name="Rectangle 150"/>
              <p:cNvSpPr>
                <a:spLocks noChangeArrowheads="1"/>
              </p:cNvSpPr>
              <p:nvPr/>
            </p:nvSpPr>
            <p:spPr bwMode="auto">
              <a:xfrm>
                <a:off x="165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76" name="Rectangle 151"/>
              <p:cNvSpPr>
                <a:spLocks noChangeArrowheads="1"/>
              </p:cNvSpPr>
              <p:nvPr/>
            </p:nvSpPr>
            <p:spPr bwMode="auto">
              <a:xfrm>
                <a:off x="182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77" name="Rectangle 152"/>
              <p:cNvSpPr>
                <a:spLocks noChangeArrowheads="1"/>
              </p:cNvSpPr>
              <p:nvPr/>
            </p:nvSpPr>
            <p:spPr bwMode="auto">
              <a:xfrm>
                <a:off x="182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78" name="Rectangle 153"/>
              <p:cNvSpPr>
                <a:spLocks noChangeArrowheads="1"/>
              </p:cNvSpPr>
              <p:nvPr/>
            </p:nvSpPr>
            <p:spPr bwMode="auto">
              <a:xfrm>
                <a:off x="199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79" name="Rectangle 154"/>
              <p:cNvSpPr>
                <a:spLocks noChangeArrowheads="1"/>
              </p:cNvSpPr>
              <p:nvPr/>
            </p:nvSpPr>
            <p:spPr bwMode="auto">
              <a:xfrm>
                <a:off x="199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80" name="Rectangle 155"/>
              <p:cNvSpPr>
                <a:spLocks noChangeArrowheads="1"/>
              </p:cNvSpPr>
              <p:nvPr/>
            </p:nvSpPr>
            <p:spPr bwMode="auto">
              <a:xfrm>
                <a:off x="216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81" name="Rectangle 156"/>
              <p:cNvSpPr>
                <a:spLocks noChangeArrowheads="1"/>
              </p:cNvSpPr>
              <p:nvPr/>
            </p:nvSpPr>
            <p:spPr bwMode="auto">
              <a:xfrm>
                <a:off x="216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82" name="Rectangle 157"/>
              <p:cNvSpPr>
                <a:spLocks noChangeArrowheads="1"/>
              </p:cNvSpPr>
              <p:nvPr/>
            </p:nvSpPr>
            <p:spPr bwMode="auto">
              <a:xfrm>
                <a:off x="233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83" name="Rectangle 158"/>
              <p:cNvSpPr>
                <a:spLocks noChangeArrowheads="1"/>
              </p:cNvSpPr>
              <p:nvPr/>
            </p:nvSpPr>
            <p:spPr bwMode="auto">
              <a:xfrm>
                <a:off x="233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84" name="Rectangle 159"/>
              <p:cNvSpPr>
                <a:spLocks noChangeArrowheads="1"/>
              </p:cNvSpPr>
              <p:nvPr/>
            </p:nvSpPr>
            <p:spPr bwMode="auto">
              <a:xfrm>
                <a:off x="182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85" name="Rectangle 160"/>
              <p:cNvSpPr>
                <a:spLocks noChangeArrowheads="1"/>
              </p:cNvSpPr>
              <p:nvPr/>
            </p:nvSpPr>
            <p:spPr bwMode="auto">
              <a:xfrm>
                <a:off x="182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86" name="Rectangle 161"/>
              <p:cNvSpPr>
                <a:spLocks noChangeArrowheads="1"/>
              </p:cNvSpPr>
              <p:nvPr/>
            </p:nvSpPr>
            <p:spPr bwMode="auto">
              <a:xfrm>
                <a:off x="199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87" name="Rectangle 162"/>
              <p:cNvSpPr>
                <a:spLocks noChangeArrowheads="1"/>
              </p:cNvSpPr>
              <p:nvPr/>
            </p:nvSpPr>
            <p:spPr bwMode="auto">
              <a:xfrm>
                <a:off x="199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88" name="Rectangle 163"/>
              <p:cNvSpPr>
                <a:spLocks noChangeArrowheads="1"/>
              </p:cNvSpPr>
              <p:nvPr/>
            </p:nvSpPr>
            <p:spPr bwMode="auto">
              <a:xfrm>
                <a:off x="216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89" name="Rectangle 164"/>
              <p:cNvSpPr>
                <a:spLocks noChangeArrowheads="1"/>
              </p:cNvSpPr>
              <p:nvPr/>
            </p:nvSpPr>
            <p:spPr bwMode="auto">
              <a:xfrm>
                <a:off x="216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90" name="Rectangle 165"/>
              <p:cNvSpPr>
                <a:spLocks noChangeArrowheads="1"/>
              </p:cNvSpPr>
              <p:nvPr/>
            </p:nvSpPr>
            <p:spPr bwMode="auto">
              <a:xfrm>
                <a:off x="233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91" name="Rectangle 166"/>
              <p:cNvSpPr>
                <a:spLocks noChangeArrowheads="1"/>
              </p:cNvSpPr>
              <p:nvPr/>
            </p:nvSpPr>
            <p:spPr bwMode="auto">
              <a:xfrm>
                <a:off x="233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92" name="Rectangle 167"/>
              <p:cNvSpPr>
                <a:spLocks noChangeArrowheads="1"/>
              </p:cNvSpPr>
              <p:nvPr/>
            </p:nvSpPr>
            <p:spPr bwMode="auto">
              <a:xfrm>
                <a:off x="182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93" name="Rectangle 168"/>
              <p:cNvSpPr>
                <a:spLocks noChangeArrowheads="1"/>
              </p:cNvSpPr>
              <p:nvPr/>
            </p:nvSpPr>
            <p:spPr bwMode="auto">
              <a:xfrm>
                <a:off x="182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94" name="Rectangle 169"/>
              <p:cNvSpPr>
                <a:spLocks noChangeArrowheads="1"/>
              </p:cNvSpPr>
              <p:nvPr/>
            </p:nvSpPr>
            <p:spPr bwMode="auto">
              <a:xfrm>
                <a:off x="199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95" name="Rectangle 170"/>
              <p:cNvSpPr>
                <a:spLocks noChangeArrowheads="1"/>
              </p:cNvSpPr>
              <p:nvPr/>
            </p:nvSpPr>
            <p:spPr bwMode="auto">
              <a:xfrm>
                <a:off x="199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96" name="Rectangle 171"/>
              <p:cNvSpPr>
                <a:spLocks noChangeArrowheads="1"/>
              </p:cNvSpPr>
              <p:nvPr/>
            </p:nvSpPr>
            <p:spPr bwMode="auto">
              <a:xfrm>
                <a:off x="216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97" name="Rectangle 172"/>
              <p:cNvSpPr>
                <a:spLocks noChangeArrowheads="1"/>
              </p:cNvSpPr>
              <p:nvPr/>
            </p:nvSpPr>
            <p:spPr bwMode="auto">
              <a:xfrm>
                <a:off x="216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98" name="Rectangle 173"/>
              <p:cNvSpPr>
                <a:spLocks noChangeArrowheads="1"/>
              </p:cNvSpPr>
              <p:nvPr/>
            </p:nvSpPr>
            <p:spPr bwMode="auto">
              <a:xfrm>
                <a:off x="233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199" name="Rectangle 174"/>
              <p:cNvSpPr>
                <a:spLocks noChangeArrowheads="1"/>
              </p:cNvSpPr>
              <p:nvPr/>
            </p:nvSpPr>
            <p:spPr bwMode="auto">
              <a:xfrm>
                <a:off x="233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00" name="Rectangle 175"/>
              <p:cNvSpPr>
                <a:spLocks noChangeArrowheads="1"/>
              </p:cNvSpPr>
              <p:nvPr/>
            </p:nvSpPr>
            <p:spPr bwMode="auto">
              <a:xfrm>
                <a:off x="182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01" name="Rectangle 176"/>
              <p:cNvSpPr>
                <a:spLocks noChangeArrowheads="1"/>
              </p:cNvSpPr>
              <p:nvPr/>
            </p:nvSpPr>
            <p:spPr bwMode="auto">
              <a:xfrm>
                <a:off x="182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02" name="Rectangle 177"/>
              <p:cNvSpPr>
                <a:spLocks noChangeArrowheads="1"/>
              </p:cNvSpPr>
              <p:nvPr/>
            </p:nvSpPr>
            <p:spPr bwMode="auto">
              <a:xfrm>
                <a:off x="199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03" name="Rectangle 178"/>
              <p:cNvSpPr>
                <a:spLocks noChangeArrowheads="1"/>
              </p:cNvSpPr>
              <p:nvPr/>
            </p:nvSpPr>
            <p:spPr bwMode="auto">
              <a:xfrm>
                <a:off x="199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04" name="Rectangle 179"/>
              <p:cNvSpPr>
                <a:spLocks noChangeArrowheads="1"/>
              </p:cNvSpPr>
              <p:nvPr/>
            </p:nvSpPr>
            <p:spPr bwMode="auto">
              <a:xfrm>
                <a:off x="216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05" name="Rectangle 180"/>
              <p:cNvSpPr>
                <a:spLocks noChangeArrowheads="1"/>
              </p:cNvSpPr>
              <p:nvPr/>
            </p:nvSpPr>
            <p:spPr bwMode="auto">
              <a:xfrm>
                <a:off x="216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06" name="Rectangle 181"/>
              <p:cNvSpPr>
                <a:spLocks noChangeArrowheads="1"/>
              </p:cNvSpPr>
              <p:nvPr/>
            </p:nvSpPr>
            <p:spPr bwMode="auto">
              <a:xfrm>
                <a:off x="233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07" name="Rectangle 182"/>
              <p:cNvSpPr>
                <a:spLocks noChangeArrowheads="1"/>
              </p:cNvSpPr>
              <p:nvPr/>
            </p:nvSpPr>
            <p:spPr bwMode="auto">
              <a:xfrm>
                <a:off x="233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08" name="Rectangle 183"/>
              <p:cNvSpPr>
                <a:spLocks noChangeArrowheads="1"/>
              </p:cNvSpPr>
              <p:nvPr/>
            </p:nvSpPr>
            <p:spPr bwMode="auto">
              <a:xfrm>
                <a:off x="250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09" name="Rectangle 184"/>
              <p:cNvSpPr>
                <a:spLocks noChangeArrowheads="1"/>
              </p:cNvSpPr>
              <p:nvPr/>
            </p:nvSpPr>
            <p:spPr bwMode="auto">
              <a:xfrm>
                <a:off x="250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10" name="Rectangle 185"/>
              <p:cNvSpPr>
                <a:spLocks noChangeArrowheads="1"/>
              </p:cNvSpPr>
              <p:nvPr/>
            </p:nvSpPr>
            <p:spPr bwMode="auto">
              <a:xfrm>
                <a:off x="267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11" name="Rectangle 186"/>
              <p:cNvSpPr>
                <a:spLocks noChangeArrowheads="1"/>
              </p:cNvSpPr>
              <p:nvPr/>
            </p:nvSpPr>
            <p:spPr bwMode="auto">
              <a:xfrm>
                <a:off x="267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12" name="Rectangle 187"/>
              <p:cNvSpPr>
                <a:spLocks noChangeArrowheads="1"/>
              </p:cNvSpPr>
              <p:nvPr/>
            </p:nvSpPr>
            <p:spPr bwMode="auto">
              <a:xfrm>
                <a:off x="284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13" name="Rectangle 188"/>
              <p:cNvSpPr>
                <a:spLocks noChangeArrowheads="1"/>
              </p:cNvSpPr>
              <p:nvPr/>
            </p:nvSpPr>
            <p:spPr bwMode="auto">
              <a:xfrm>
                <a:off x="284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14" name="Rectangle 189"/>
              <p:cNvSpPr>
                <a:spLocks noChangeArrowheads="1"/>
              </p:cNvSpPr>
              <p:nvPr/>
            </p:nvSpPr>
            <p:spPr bwMode="auto">
              <a:xfrm>
                <a:off x="3015" y="151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15" name="Rectangle 190"/>
              <p:cNvSpPr>
                <a:spLocks noChangeArrowheads="1"/>
              </p:cNvSpPr>
              <p:nvPr/>
            </p:nvSpPr>
            <p:spPr bwMode="auto">
              <a:xfrm>
                <a:off x="3015" y="168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16" name="Rectangle 191"/>
              <p:cNvSpPr>
                <a:spLocks noChangeArrowheads="1"/>
              </p:cNvSpPr>
              <p:nvPr/>
            </p:nvSpPr>
            <p:spPr bwMode="auto">
              <a:xfrm>
                <a:off x="250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17" name="Rectangle 192"/>
              <p:cNvSpPr>
                <a:spLocks noChangeArrowheads="1"/>
              </p:cNvSpPr>
              <p:nvPr/>
            </p:nvSpPr>
            <p:spPr bwMode="auto">
              <a:xfrm>
                <a:off x="250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18" name="Rectangle 193"/>
              <p:cNvSpPr>
                <a:spLocks noChangeArrowheads="1"/>
              </p:cNvSpPr>
              <p:nvPr/>
            </p:nvSpPr>
            <p:spPr bwMode="auto">
              <a:xfrm>
                <a:off x="267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19" name="Rectangle 194"/>
              <p:cNvSpPr>
                <a:spLocks noChangeArrowheads="1"/>
              </p:cNvSpPr>
              <p:nvPr/>
            </p:nvSpPr>
            <p:spPr bwMode="auto">
              <a:xfrm>
                <a:off x="267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20" name="Rectangle 195"/>
              <p:cNvSpPr>
                <a:spLocks noChangeArrowheads="1"/>
              </p:cNvSpPr>
              <p:nvPr/>
            </p:nvSpPr>
            <p:spPr bwMode="auto">
              <a:xfrm>
                <a:off x="284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21" name="Rectangle 196"/>
              <p:cNvSpPr>
                <a:spLocks noChangeArrowheads="1"/>
              </p:cNvSpPr>
              <p:nvPr/>
            </p:nvSpPr>
            <p:spPr bwMode="auto">
              <a:xfrm>
                <a:off x="284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22" name="Rectangle 197"/>
              <p:cNvSpPr>
                <a:spLocks noChangeArrowheads="1"/>
              </p:cNvSpPr>
              <p:nvPr/>
            </p:nvSpPr>
            <p:spPr bwMode="auto">
              <a:xfrm>
                <a:off x="3015" y="185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23" name="Rectangle 198"/>
              <p:cNvSpPr>
                <a:spLocks noChangeArrowheads="1"/>
              </p:cNvSpPr>
              <p:nvPr/>
            </p:nvSpPr>
            <p:spPr bwMode="auto">
              <a:xfrm>
                <a:off x="3015" y="202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24" name="Rectangle 199"/>
              <p:cNvSpPr>
                <a:spLocks noChangeArrowheads="1"/>
              </p:cNvSpPr>
              <p:nvPr/>
            </p:nvSpPr>
            <p:spPr bwMode="auto">
              <a:xfrm>
                <a:off x="250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25" name="Rectangle 200"/>
              <p:cNvSpPr>
                <a:spLocks noChangeArrowheads="1"/>
              </p:cNvSpPr>
              <p:nvPr/>
            </p:nvSpPr>
            <p:spPr bwMode="auto">
              <a:xfrm>
                <a:off x="250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26" name="Rectangle 201"/>
              <p:cNvSpPr>
                <a:spLocks noChangeArrowheads="1"/>
              </p:cNvSpPr>
              <p:nvPr/>
            </p:nvSpPr>
            <p:spPr bwMode="auto">
              <a:xfrm>
                <a:off x="267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27" name="Rectangle 202"/>
              <p:cNvSpPr>
                <a:spLocks noChangeArrowheads="1"/>
              </p:cNvSpPr>
              <p:nvPr/>
            </p:nvSpPr>
            <p:spPr bwMode="auto">
              <a:xfrm>
                <a:off x="267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28" name="Rectangle 203"/>
              <p:cNvSpPr>
                <a:spLocks noChangeArrowheads="1"/>
              </p:cNvSpPr>
              <p:nvPr/>
            </p:nvSpPr>
            <p:spPr bwMode="auto">
              <a:xfrm>
                <a:off x="284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29" name="Rectangle 204"/>
              <p:cNvSpPr>
                <a:spLocks noChangeArrowheads="1"/>
              </p:cNvSpPr>
              <p:nvPr/>
            </p:nvSpPr>
            <p:spPr bwMode="auto">
              <a:xfrm>
                <a:off x="284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30" name="Rectangle 205"/>
              <p:cNvSpPr>
                <a:spLocks noChangeArrowheads="1"/>
              </p:cNvSpPr>
              <p:nvPr/>
            </p:nvSpPr>
            <p:spPr bwMode="auto">
              <a:xfrm>
                <a:off x="3015" y="219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31" name="Rectangle 206"/>
              <p:cNvSpPr>
                <a:spLocks noChangeArrowheads="1"/>
              </p:cNvSpPr>
              <p:nvPr/>
            </p:nvSpPr>
            <p:spPr bwMode="auto">
              <a:xfrm>
                <a:off x="3015" y="236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32" name="Rectangle 207"/>
              <p:cNvSpPr>
                <a:spLocks noChangeArrowheads="1"/>
              </p:cNvSpPr>
              <p:nvPr/>
            </p:nvSpPr>
            <p:spPr bwMode="auto">
              <a:xfrm>
                <a:off x="250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33" name="Rectangle 208"/>
              <p:cNvSpPr>
                <a:spLocks noChangeArrowheads="1"/>
              </p:cNvSpPr>
              <p:nvPr/>
            </p:nvSpPr>
            <p:spPr bwMode="auto">
              <a:xfrm>
                <a:off x="250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34" name="Rectangle 209"/>
              <p:cNvSpPr>
                <a:spLocks noChangeArrowheads="1"/>
              </p:cNvSpPr>
              <p:nvPr/>
            </p:nvSpPr>
            <p:spPr bwMode="auto">
              <a:xfrm>
                <a:off x="267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35" name="Rectangle 210"/>
              <p:cNvSpPr>
                <a:spLocks noChangeArrowheads="1"/>
              </p:cNvSpPr>
              <p:nvPr/>
            </p:nvSpPr>
            <p:spPr bwMode="auto">
              <a:xfrm>
                <a:off x="267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36" name="Rectangle 211"/>
              <p:cNvSpPr>
                <a:spLocks noChangeArrowheads="1"/>
              </p:cNvSpPr>
              <p:nvPr/>
            </p:nvSpPr>
            <p:spPr bwMode="auto">
              <a:xfrm>
                <a:off x="284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37" name="Rectangle 212"/>
              <p:cNvSpPr>
                <a:spLocks noChangeArrowheads="1"/>
              </p:cNvSpPr>
              <p:nvPr/>
            </p:nvSpPr>
            <p:spPr bwMode="auto">
              <a:xfrm>
                <a:off x="284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38" name="Rectangle 213"/>
              <p:cNvSpPr>
                <a:spLocks noChangeArrowheads="1"/>
              </p:cNvSpPr>
              <p:nvPr/>
            </p:nvSpPr>
            <p:spPr bwMode="auto">
              <a:xfrm>
                <a:off x="3015" y="253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sp>
            <p:nvSpPr>
              <p:cNvPr id="239" name="Rectangle 214"/>
              <p:cNvSpPr>
                <a:spLocks noChangeArrowheads="1"/>
              </p:cNvSpPr>
              <p:nvPr/>
            </p:nvSpPr>
            <p:spPr bwMode="auto">
              <a:xfrm>
                <a:off x="3015" y="2701"/>
                <a:ext cx="170" cy="170"/>
              </a:xfrm>
              <a:prstGeom prst="rect">
                <a:avLst/>
              </a:prstGeom>
              <a:solidFill>
                <a:srgbClr val="FFFF66"/>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p>
                <a:endParaRPr lang="en-US"/>
              </a:p>
            </p:txBody>
          </p:sp>
        </p:grpSp>
        <p:sp>
          <p:nvSpPr>
            <p:cNvPr id="121" name="Line 215"/>
            <p:cNvSpPr>
              <a:spLocks noChangeShapeType="1"/>
            </p:cNvSpPr>
            <p:nvPr/>
          </p:nvSpPr>
          <p:spPr bwMode="auto">
            <a:xfrm flipH="1" flipV="1">
              <a:off x="3706" y="1134"/>
              <a:ext cx="0" cy="1608"/>
            </a:xfrm>
            <a:prstGeom prst="line">
              <a:avLst/>
            </a:prstGeom>
            <a:noFill/>
            <a:ln w="127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22" name="Line 216"/>
            <p:cNvSpPr>
              <a:spLocks noChangeShapeType="1"/>
            </p:cNvSpPr>
            <p:nvPr/>
          </p:nvSpPr>
          <p:spPr bwMode="auto">
            <a:xfrm flipH="1" flipV="1">
              <a:off x="3877" y="1134"/>
              <a:ext cx="0" cy="1608"/>
            </a:xfrm>
            <a:prstGeom prst="line">
              <a:avLst/>
            </a:prstGeom>
            <a:noFill/>
            <a:ln w="127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23" name="Line 217"/>
            <p:cNvSpPr>
              <a:spLocks noChangeShapeType="1"/>
            </p:cNvSpPr>
            <p:nvPr/>
          </p:nvSpPr>
          <p:spPr bwMode="auto">
            <a:xfrm flipH="1" flipV="1">
              <a:off x="4045" y="1134"/>
              <a:ext cx="0" cy="1608"/>
            </a:xfrm>
            <a:prstGeom prst="line">
              <a:avLst/>
            </a:prstGeom>
            <a:noFill/>
            <a:ln w="127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24" name="Line 218"/>
            <p:cNvSpPr>
              <a:spLocks noChangeShapeType="1"/>
            </p:cNvSpPr>
            <p:nvPr/>
          </p:nvSpPr>
          <p:spPr bwMode="auto">
            <a:xfrm flipH="1" flipV="1">
              <a:off x="4216" y="1134"/>
              <a:ext cx="0" cy="1608"/>
            </a:xfrm>
            <a:prstGeom prst="line">
              <a:avLst/>
            </a:prstGeom>
            <a:noFill/>
            <a:ln w="127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25" name="Line 219"/>
            <p:cNvSpPr>
              <a:spLocks noChangeShapeType="1"/>
            </p:cNvSpPr>
            <p:nvPr/>
          </p:nvSpPr>
          <p:spPr bwMode="auto">
            <a:xfrm flipH="1" flipV="1">
              <a:off x="4381" y="1134"/>
              <a:ext cx="0" cy="1608"/>
            </a:xfrm>
            <a:prstGeom prst="line">
              <a:avLst/>
            </a:prstGeom>
            <a:noFill/>
            <a:ln w="127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26" name="Line 220"/>
            <p:cNvSpPr>
              <a:spLocks noChangeShapeType="1"/>
            </p:cNvSpPr>
            <p:nvPr/>
          </p:nvSpPr>
          <p:spPr bwMode="auto">
            <a:xfrm flipH="1" flipV="1">
              <a:off x="4552" y="1134"/>
              <a:ext cx="0" cy="1608"/>
            </a:xfrm>
            <a:prstGeom prst="line">
              <a:avLst/>
            </a:prstGeom>
            <a:noFill/>
            <a:ln w="127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27" name="Line 221"/>
            <p:cNvSpPr>
              <a:spLocks noChangeShapeType="1"/>
            </p:cNvSpPr>
            <p:nvPr/>
          </p:nvSpPr>
          <p:spPr bwMode="auto">
            <a:xfrm flipH="1" flipV="1">
              <a:off x="4720" y="1134"/>
              <a:ext cx="0" cy="1608"/>
            </a:xfrm>
            <a:prstGeom prst="line">
              <a:avLst/>
            </a:prstGeom>
            <a:noFill/>
            <a:ln w="127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28" name="Line 222"/>
            <p:cNvSpPr>
              <a:spLocks noChangeShapeType="1"/>
            </p:cNvSpPr>
            <p:nvPr/>
          </p:nvSpPr>
          <p:spPr bwMode="auto">
            <a:xfrm flipH="1" flipV="1">
              <a:off x="4891" y="1134"/>
              <a:ext cx="0" cy="1608"/>
            </a:xfrm>
            <a:prstGeom prst="line">
              <a:avLst/>
            </a:prstGeom>
            <a:noFill/>
            <a:ln w="127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29" name="Line 223"/>
            <p:cNvSpPr>
              <a:spLocks noChangeShapeType="1"/>
            </p:cNvSpPr>
            <p:nvPr/>
          </p:nvSpPr>
          <p:spPr bwMode="auto">
            <a:xfrm flipH="1" flipV="1">
              <a:off x="5062" y="1134"/>
              <a:ext cx="0" cy="1608"/>
            </a:xfrm>
            <a:prstGeom prst="line">
              <a:avLst/>
            </a:prstGeom>
            <a:noFill/>
            <a:ln w="127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30" name="Line 224"/>
            <p:cNvSpPr>
              <a:spLocks noChangeShapeType="1"/>
            </p:cNvSpPr>
            <p:nvPr/>
          </p:nvSpPr>
          <p:spPr bwMode="auto">
            <a:xfrm flipH="1" flipV="1">
              <a:off x="5233" y="1134"/>
              <a:ext cx="0" cy="1608"/>
            </a:xfrm>
            <a:prstGeom prst="line">
              <a:avLst/>
            </a:prstGeom>
            <a:noFill/>
            <a:ln w="127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31" name="Line 225"/>
            <p:cNvSpPr>
              <a:spLocks noChangeShapeType="1"/>
            </p:cNvSpPr>
            <p:nvPr/>
          </p:nvSpPr>
          <p:spPr bwMode="auto">
            <a:xfrm flipH="1" flipV="1">
              <a:off x="5401" y="1134"/>
              <a:ext cx="0" cy="1608"/>
            </a:xfrm>
            <a:prstGeom prst="line">
              <a:avLst/>
            </a:prstGeom>
            <a:noFill/>
            <a:ln w="127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32" name="Line 226"/>
            <p:cNvSpPr>
              <a:spLocks noChangeShapeType="1"/>
            </p:cNvSpPr>
            <p:nvPr/>
          </p:nvSpPr>
          <p:spPr bwMode="auto">
            <a:xfrm flipH="1">
              <a:off x="5572" y="1134"/>
              <a:ext cx="0" cy="1608"/>
            </a:xfrm>
            <a:prstGeom prst="line">
              <a:avLst/>
            </a:prstGeom>
            <a:noFill/>
            <a:ln w="12700">
              <a:solidFill>
                <a:schemeClr val="accent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33" name="Line 227"/>
            <p:cNvSpPr>
              <a:spLocks noChangeShapeType="1"/>
            </p:cNvSpPr>
            <p:nvPr/>
          </p:nvSpPr>
          <p:spPr bwMode="auto">
            <a:xfrm flipV="1">
              <a:off x="3877" y="1134"/>
              <a:ext cx="168" cy="1608"/>
            </a:xfrm>
            <a:prstGeom prst="line">
              <a:avLst/>
            </a:prstGeom>
            <a:noFill/>
            <a:ln w="12700">
              <a:solidFill>
                <a:schemeClr val="accent2"/>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34" name="Line 228"/>
            <p:cNvSpPr>
              <a:spLocks noChangeShapeType="1"/>
            </p:cNvSpPr>
            <p:nvPr/>
          </p:nvSpPr>
          <p:spPr bwMode="auto">
            <a:xfrm flipV="1">
              <a:off x="4045" y="1134"/>
              <a:ext cx="171" cy="1608"/>
            </a:xfrm>
            <a:prstGeom prst="line">
              <a:avLst/>
            </a:prstGeom>
            <a:noFill/>
            <a:ln w="12700">
              <a:solidFill>
                <a:schemeClr val="accent2"/>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35" name="Line 229"/>
            <p:cNvSpPr>
              <a:spLocks noChangeShapeType="1"/>
            </p:cNvSpPr>
            <p:nvPr/>
          </p:nvSpPr>
          <p:spPr bwMode="auto">
            <a:xfrm flipV="1">
              <a:off x="3706" y="1134"/>
              <a:ext cx="171" cy="1608"/>
            </a:xfrm>
            <a:prstGeom prst="line">
              <a:avLst/>
            </a:prstGeom>
            <a:noFill/>
            <a:ln w="12700">
              <a:solidFill>
                <a:schemeClr val="accent2"/>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36" name="Line 230"/>
            <p:cNvSpPr>
              <a:spLocks noChangeShapeType="1"/>
            </p:cNvSpPr>
            <p:nvPr/>
          </p:nvSpPr>
          <p:spPr bwMode="auto">
            <a:xfrm flipV="1">
              <a:off x="4216" y="1134"/>
              <a:ext cx="165" cy="1608"/>
            </a:xfrm>
            <a:prstGeom prst="line">
              <a:avLst/>
            </a:prstGeom>
            <a:noFill/>
            <a:ln w="12700">
              <a:solidFill>
                <a:schemeClr val="accent2"/>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37" name="Line 231"/>
            <p:cNvSpPr>
              <a:spLocks noChangeShapeType="1"/>
            </p:cNvSpPr>
            <p:nvPr/>
          </p:nvSpPr>
          <p:spPr bwMode="auto">
            <a:xfrm flipV="1">
              <a:off x="4381" y="1134"/>
              <a:ext cx="171" cy="1608"/>
            </a:xfrm>
            <a:prstGeom prst="line">
              <a:avLst/>
            </a:prstGeom>
            <a:noFill/>
            <a:ln w="12700">
              <a:solidFill>
                <a:schemeClr val="accent2"/>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38" name="Line 232"/>
            <p:cNvSpPr>
              <a:spLocks noChangeShapeType="1"/>
            </p:cNvSpPr>
            <p:nvPr/>
          </p:nvSpPr>
          <p:spPr bwMode="auto">
            <a:xfrm flipV="1">
              <a:off x="4549" y="1127"/>
              <a:ext cx="171" cy="1608"/>
            </a:xfrm>
            <a:prstGeom prst="line">
              <a:avLst/>
            </a:prstGeom>
            <a:noFill/>
            <a:ln w="12700">
              <a:solidFill>
                <a:schemeClr val="accent2"/>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39" name="Line 233"/>
            <p:cNvSpPr>
              <a:spLocks noChangeShapeType="1"/>
            </p:cNvSpPr>
            <p:nvPr/>
          </p:nvSpPr>
          <p:spPr bwMode="auto">
            <a:xfrm flipV="1">
              <a:off x="4720" y="1134"/>
              <a:ext cx="171" cy="1608"/>
            </a:xfrm>
            <a:prstGeom prst="line">
              <a:avLst/>
            </a:prstGeom>
            <a:noFill/>
            <a:ln w="12700">
              <a:solidFill>
                <a:schemeClr val="accent2"/>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40" name="Line 234"/>
            <p:cNvSpPr>
              <a:spLocks noChangeShapeType="1"/>
            </p:cNvSpPr>
            <p:nvPr/>
          </p:nvSpPr>
          <p:spPr bwMode="auto">
            <a:xfrm flipV="1">
              <a:off x="4891" y="1134"/>
              <a:ext cx="171" cy="1608"/>
            </a:xfrm>
            <a:prstGeom prst="line">
              <a:avLst/>
            </a:prstGeom>
            <a:noFill/>
            <a:ln w="12700">
              <a:solidFill>
                <a:schemeClr val="accent2"/>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41" name="Line 235"/>
            <p:cNvSpPr>
              <a:spLocks noChangeShapeType="1"/>
            </p:cNvSpPr>
            <p:nvPr/>
          </p:nvSpPr>
          <p:spPr bwMode="auto">
            <a:xfrm flipV="1">
              <a:off x="5062" y="1134"/>
              <a:ext cx="171" cy="1608"/>
            </a:xfrm>
            <a:prstGeom prst="line">
              <a:avLst/>
            </a:prstGeom>
            <a:noFill/>
            <a:ln w="12700">
              <a:solidFill>
                <a:schemeClr val="accent2"/>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42" name="Line 236"/>
            <p:cNvSpPr>
              <a:spLocks noChangeShapeType="1"/>
            </p:cNvSpPr>
            <p:nvPr/>
          </p:nvSpPr>
          <p:spPr bwMode="auto">
            <a:xfrm flipV="1">
              <a:off x="5230" y="1134"/>
              <a:ext cx="171" cy="1608"/>
            </a:xfrm>
            <a:prstGeom prst="line">
              <a:avLst/>
            </a:prstGeom>
            <a:noFill/>
            <a:ln w="12700">
              <a:solidFill>
                <a:schemeClr val="accent2"/>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sp>
          <p:nvSpPr>
            <p:cNvPr id="143" name="Line 237"/>
            <p:cNvSpPr>
              <a:spLocks noChangeShapeType="1"/>
            </p:cNvSpPr>
            <p:nvPr/>
          </p:nvSpPr>
          <p:spPr bwMode="auto">
            <a:xfrm flipV="1">
              <a:off x="5401" y="1134"/>
              <a:ext cx="171" cy="1608"/>
            </a:xfrm>
            <a:prstGeom prst="line">
              <a:avLst/>
            </a:prstGeom>
            <a:noFill/>
            <a:ln w="12700">
              <a:solidFill>
                <a:schemeClr val="accent2"/>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spAutoFit/>
            </a:bodyPr>
            <a:lstStyle/>
            <a:p>
              <a:endParaRPr lang="en-US"/>
            </a:p>
          </p:txBody>
        </p:sp>
      </p:grpSp>
      <p:sp>
        <p:nvSpPr>
          <p:cNvPr id="241" name="Rectangle 240"/>
          <p:cNvSpPr/>
          <p:nvPr/>
        </p:nvSpPr>
        <p:spPr bwMode="auto">
          <a:xfrm>
            <a:off x="1343127" y="5926535"/>
            <a:ext cx="4211444" cy="430887"/>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mj-lt"/>
              </a:rPr>
              <a:t>Column</a:t>
            </a:r>
            <a:r>
              <a:rPr kumimoji="0" lang="en-US" sz="2800" b="1" i="0" u="none" strike="noStrike" cap="none" normalizeH="0" smtClean="0">
                <a:ln>
                  <a:noFill/>
                </a:ln>
                <a:solidFill>
                  <a:schemeClr val="tx1"/>
                </a:solidFill>
                <a:effectLst/>
                <a:latin typeface="+mj-lt"/>
              </a:rPr>
              <a:t>-</a:t>
            </a:r>
            <a:r>
              <a:rPr kumimoji="0" lang="en-US" sz="2800" b="1" i="0" u="none" strike="noStrike" cap="none" normalizeH="0" baseline="0" smtClean="0">
                <a:ln>
                  <a:noFill/>
                </a:ln>
                <a:solidFill>
                  <a:schemeClr val="tx1"/>
                </a:solidFill>
                <a:effectLst/>
                <a:latin typeface="+mj-lt"/>
              </a:rPr>
              <a:t>Major Traversal</a:t>
            </a:r>
          </a:p>
        </p:txBody>
      </p:sp>
      <p:sp>
        <p:nvSpPr>
          <p:cNvPr id="242" name="Rectangle 241"/>
          <p:cNvSpPr/>
          <p:nvPr/>
        </p:nvSpPr>
        <p:spPr bwMode="auto">
          <a:xfrm>
            <a:off x="8153752" y="5926535"/>
            <a:ext cx="3521514" cy="430887"/>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mj-lt"/>
              </a:rPr>
              <a:t>Row</a:t>
            </a:r>
            <a:r>
              <a:rPr kumimoji="0" lang="en-US" sz="2800" b="1" i="0" u="none" strike="noStrike" cap="none" normalizeH="0" smtClean="0">
                <a:ln>
                  <a:noFill/>
                </a:ln>
                <a:solidFill>
                  <a:schemeClr val="tx1"/>
                </a:solidFill>
                <a:effectLst/>
                <a:latin typeface="+mj-lt"/>
              </a:rPr>
              <a:t>-</a:t>
            </a:r>
            <a:r>
              <a:rPr kumimoji="0" lang="en-US" sz="2800" b="1" i="0" u="none" strike="noStrike" cap="none" normalizeH="0" baseline="0" smtClean="0">
                <a:ln>
                  <a:noFill/>
                </a:ln>
                <a:solidFill>
                  <a:schemeClr val="tx1"/>
                </a:solidFill>
                <a:effectLst/>
                <a:latin typeface="+mj-lt"/>
              </a:rPr>
              <a:t>Major Traversal</a:t>
            </a:r>
          </a:p>
        </p:txBody>
      </p:sp>
      <p:sp>
        <p:nvSpPr>
          <p:cNvPr id="3" name="Footer Placeholder 2"/>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240" name="Slide Number Placeholder 239"/>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12</a:t>
            </a:fld>
            <a:endParaRPr lang="en-US" sz="1800" b="1"/>
          </a:p>
        </p:txBody>
      </p:sp>
    </p:spTree>
    <p:extLst>
      <p:ext uri="{BB962C8B-B14F-4D97-AF65-F5344CB8AC3E}">
        <p14:creationId xmlns:p14="http://schemas.microsoft.com/office/powerpoint/2010/main" val="6355234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Summing Matrix Elements</a:t>
            </a:r>
            <a:endParaRPr lang="en-US"/>
          </a:p>
        </p:txBody>
      </p:sp>
      <p:grpSp>
        <p:nvGrpSpPr>
          <p:cNvPr id="11" name="Group 10"/>
          <p:cNvGrpSpPr/>
          <p:nvPr/>
        </p:nvGrpSpPr>
        <p:grpSpPr>
          <a:xfrm>
            <a:off x="235965" y="1370440"/>
            <a:ext cx="13244071" cy="2556005"/>
            <a:chOff x="145112" y="1270081"/>
            <a:chExt cx="13244071" cy="2556005"/>
          </a:xfrm>
        </p:grpSpPr>
        <p:sp>
          <p:nvSpPr>
            <p:cNvPr id="7" name="TextBox 6"/>
            <p:cNvSpPr txBox="1"/>
            <p:nvPr/>
          </p:nvSpPr>
          <p:spPr>
            <a:xfrm>
              <a:off x="145112" y="1270081"/>
              <a:ext cx="6367189" cy="1938992"/>
            </a:xfrm>
            <a:prstGeom prst="rect">
              <a:avLst/>
            </a:prstGeom>
            <a:noFill/>
            <a:ln>
              <a:solidFill>
                <a:schemeClr val="tx1"/>
              </a:solidFill>
            </a:ln>
          </p:spPr>
          <p:txBody>
            <a:bodyPr wrap="square" rtlCol="0">
              <a:spAutoFit/>
            </a:bodyPr>
            <a:lstStyle/>
            <a:p>
              <a:pPr marL="0" lvl="1" algn="l">
                <a:tabLst>
                  <a:tab pos="228600" algn="l"/>
                  <a:tab pos="514350" algn="l"/>
                  <a:tab pos="685800" algn="l"/>
                  <a:tab pos="914400" algn="l"/>
                  <a:tab pos="1143000" algn="l"/>
                  <a:tab pos="1371600" algn="l"/>
                  <a:tab pos="2224088" algn="l"/>
                  <a:tab pos="4572000" algn="l"/>
                  <a:tab pos="5715000" algn="l"/>
                </a:tabLst>
              </a:pPr>
              <a:r>
                <a:rPr lang="en-US" smtClean="0">
                  <a:latin typeface="Consolas" panose="020B0609020204030204" pitchFamily="49" charset="0"/>
                  <a:cs typeface="Consolas" panose="020B0609020204030204" pitchFamily="49" charset="0"/>
                </a:rPr>
                <a:t>sum </a:t>
              </a:r>
              <a:r>
                <a:rPr lang="en-US">
                  <a:latin typeface="Consolas" panose="020B0609020204030204" pitchFamily="49" charset="0"/>
                  <a:cs typeface="Consolas" panose="020B0609020204030204" pitchFamily="49" charset="0"/>
                </a:rPr>
                <a:t>= 0;</a:t>
              </a:r>
            </a:p>
            <a:p>
              <a:pPr marL="0" lvl="1" algn="l">
                <a:tabLst>
                  <a:tab pos="228600" algn="l"/>
                  <a:tab pos="514350" algn="l"/>
                  <a:tab pos="685800" algn="l"/>
                  <a:tab pos="914400" algn="l"/>
                  <a:tab pos="1143000" algn="l"/>
                  <a:tab pos="1371600" algn="l"/>
                  <a:tab pos="2224088" algn="l"/>
                  <a:tab pos="4572000" algn="l"/>
                  <a:tab pos="5715000" algn="l"/>
                </a:tabLst>
              </a:pPr>
              <a:r>
                <a:rPr lang="en-US" smtClean="0">
                  <a:latin typeface="Consolas" panose="020B0609020204030204" pitchFamily="49" charset="0"/>
                  <a:cs typeface="Consolas" panose="020B0609020204030204" pitchFamily="49" charset="0"/>
                </a:rPr>
                <a:t>for </a:t>
              </a:r>
              <a:r>
                <a:rPr lang="en-US">
                  <a:latin typeface="Consolas" panose="020B0609020204030204" pitchFamily="49" charset="0"/>
                  <a:cs typeface="Consolas" panose="020B0609020204030204" pitchFamily="49" charset="0"/>
                </a:rPr>
                <a:t>(unsigned r = 0; r &lt; </a:t>
              </a:r>
              <a:r>
                <a:rPr lang="en-US" smtClean="0">
                  <a:latin typeface="Consolas" panose="020B0609020204030204" pitchFamily="49" charset="0"/>
                  <a:cs typeface="Consolas" panose="020B0609020204030204" pitchFamily="49" charset="0"/>
                </a:rPr>
                <a:t>m.</a:t>
              </a:r>
              <a:r>
                <a:rPr lang="en-US" smtClean="0">
                  <a:solidFill>
                    <a:schemeClr val="accent2"/>
                  </a:solidFill>
                  <a:latin typeface="Consolas" panose="020B0609020204030204" pitchFamily="49" charset="0"/>
                  <a:cs typeface="Consolas" panose="020B0609020204030204" pitchFamily="49" charset="0"/>
                </a:rPr>
                <a:t>columns</a:t>
              </a:r>
              <a:r>
                <a:rPr lang="en-US">
                  <a:solidFill>
                    <a:schemeClr val="accent2"/>
                  </a:solidFill>
                  <a:latin typeface="Consolas" panose="020B0609020204030204" pitchFamily="49" charset="0"/>
                  <a:cs typeface="Consolas" panose="020B0609020204030204" pitchFamily="49" charset="0"/>
                </a:rPr>
                <a:t>()</a:t>
              </a:r>
              <a:r>
                <a:rPr lang="en-US">
                  <a:latin typeface="Consolas" panose="020B0609020204030204" pitchFamily="49" charset="0"/>
                  <a:cs typeface="Consolas" panose="020B0609020204030204" pitchFamily="49" charset="0"/>
                </a:rPr>
                <a:t>; ++r) {</a:t>
              </a:r>
              <a:br>
                <a:rPr lang="en-US">
                  <a:latin typeface="Consolas" panose="020B0609020204030204" pitchFamily="49" charset="0"/>
                  <a:cs typeface="Consolas" panose="020B0609020204030204" pitchFamily="49" charset="0"/>
                </a:rPr>
              </a:br>
              <a:r>
                <a:rPr lang="en-US" smtClean="0">
                  <a:latin typeface="Consolas" panose="020B0609020204030204" pitchFamily="49" charset="0"/>
                  <a:cs typeface="Consolas" panose="020B0609020204030204" pitchFamily="49" charset="0"/>
                </a:rPr>
                <a:t>  for </a:t>
              </a:r>
              <a:r>
                <a:rPr lang="en-US">
                  <a:latin typeface="Consolas" panose="020B0609020204030204" pitchFamily="49" charset="0"/>
                  <a:cs typeface="Consolas" panose="020B0609020204030204" pitchFamily="49" charset="0"/>
                </a:rPr>
                <a:t>(unsigned c = 0; c &lt; </a:t>
              </a:r>
              <a:r>
                <a:rPr lang="en-US" smtClean="0">
                  <a:latin typeface="Consolas" panose="020B0609020204030204" pitchFamily="49" charset="0"/>
                  <a:cs typeface="Consolas" panose="020B0609020204030204" pitchFamily="49" charset="0"/>
                </a:rPr>
                <a:t>m.</a:t>
              </a:r>
              <a:r>
                <a:rPr lang="en-US" smtClean="0">
                  <a:solidFill>
                    <a:schemeClr val="accent2"/>
                  </a:solidFill>
                  <a:latin typeface="Consolas" panose="020B0609020204030204" pitchFamily="49" charset="0"/>
                  <a:cs typeface="Consolas" panose="020B0609020204030204" pitchFamily="49" charset="0"/>
                </a:rPr>
                <a:t>rows()</a:t>
              </a:r>
              <a:r>
                <a:rPr lang="en-US" smtClean="0">
                  <a:latin typeface="Consolas" panose="020B0609020204030204" pitchFamily="49" charset="0"/>
                  <a:cs typeface="Consolas" panose="020B0609020204030204" pitchFamily="49" charset="0"/>
                </a:rPr>
                <a:t>; </a:t>
              </a:r>
              <a:r>
                <a:rPr lang="en-US">
                  <a:latin typeface="Consolas" panose="020B0609020204030204" pitchFamily="49" charset="0"/>
                  <a:cs typeface="Consolas" panose="020B0609020204030204" pitchFamily="49" charset="0"/>
                </a:rPr>
                <a:t>++c) {</a:t>
              </a:r>
              <a:br>
                <a:rPr lang="en-US">
                  <a:latin typeface="Consolas" panose="020B0609020204030204" pitchFamily="49" charset="0"/>
                  <a:cs typeface="Consolas" panose="020B0609020204030204" pitchFamily="49" charset="0"/>
                </a:rPr>
              </a:br>
              <a:r>
                <a:rPr lang="en-US" smtClean="0">
                  <a:latin typeface="Consolas" panose="020B0609020204030204" pitchFamily="49" charset="0"/>
                  <a:cs typeface="Consolas" panose="020B0609020204030204" pitchFamily="49" charset="0"/>
                </a:rPr>
                <a:t>    sum </a:t>
              </a:r>
              <a:r>
                <a:rPr lang="en-US">
                  <a:latin typeface="Consolas" panose="020B0609020204030204" pitchFamily="49" charset="0"/>
                  <a:cs typeface="Consolas" panose="020B0609020204030204" pitchFamily="49" charset="0"/>
                </a:rPr>
                <a:t>+= m[r][c];</a:t>
              </a:r>
              <a:br>
                <a:rPr lang="en-US">
                  <a:latin typeface="Consolas" panose="020B0609020204030204" pitchFamily="49" charset="0"/>
                  <a:cs typeface="Consolas" panose="020B0609020204030204" pitchFamily="49" charset="0"/>
                </a:rPr>
              </a:br>
              <a:r>
                <a:rPr lang="en-US" smtClean="0">
                  <a:latin typeface="Consolas" panose="020B0609020204030204" pitchFamily="49" charset="0"/>
                  <a:cs typeface="Consolas" panose="020B0609020204030204" pitchFamily="49" charset="0"/>
                </a:rPr>
                <a:t>  }</a:t>
              </a:r>
            </a:p>
            <a:p>
              <a:pPr marL="0" lvl="1" algn="l">
                <a:tabLst>
                  <a:tab pos="228600" algn="l"/>
                  <a:tab pos="514350" algn="l"/>
                  <a:tab pos="685800" algn="l"/>
                  <a:tab pos="914400" algn="l"/>
                  <a:tab pos="1143000" algn="l"/>
                  <a:tab pos="1371600" algn="l"/>
                  <a:tab pos="2224088" algn="l"/>
                  <a:tab pos="4572000" algn="l"/>
                  <a:tab pos="5715000" algn="l"/>
                </a:tabLst>
              </a:pPr>
              <a:r>
                <a:rPr lang="en-US">
                  <a:latin typeface="Consolas" panose="020B0609020204030204" pitchFamily="49" charset="0"/>
                  <a:cs typeface="Consolas" panose="020B0609020204030204" pitchFamily="49" charset="0"/>
                </a:rPr>
                <a:t>}</a:t>
              </a:r>
            </a:p>
          </p:txBody>
        </p:sp>
        <p:sp>
          <p:nvSpPr>
            <p:cNvPr id="10" name="Rectangle 9"/>
            <p:cNvSpPr/>
            <p:nvPr/>
          </p:nvSpPr>
          <p:spPr bwMode="auto">
            <a:xfrm>
              <a:off x="1222984" y="3395199"/>
              <a:ext cx="4211444" cy="430887"/>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mj-lt"/>
                </a:rPr>
                <a:t>Column</a:t>
              </a:r>
              <a:r>
                <a:rPr kumimoji="0" lang="en-US" sz="2800" b="1" i="0" u="none" strike="noStrike" cap="none" normalizeH="0" smtClean="0">
                  <a:ln>
                    <a:noFill/>
                  </a:ln>
                  <a:solidFill>
                    <a:schemeClr val="tx1"/>
                  </a:solidFill>
                  <a:effectLst/>
                  <a:latin typeface="+mj-lt"/>
                </a:rPr>
                <a:t>-</a:t>
              </a:r>
              <a:r>
                <a:rPr kumimoji="0" lang="en-US" sz="2800" b="1" i="0" u="none" strike="noStrike" cap="none" normalizeH="0" baseline="0" smtClean="0">
                  <a:ln>
                    <a:noFill/>
                  </a:ln>
                  <a:solidFill>
                    <a:schemeClr val="tx1"/>
                  </a:solidFill>
                  <a:effectLst/>
                  <a:latin typeface="+mj-lt"/>
                </a:rPr>
                <a:t>Major Traversal</a:t>
              </a:r>
            </a:p>
          </p:txBody>
        </p:sp>
        <p:sp>
          <p:nvSpPr>
            <p:cNvPr id="13" name="TextBox 12"/>
            <p:cNvSpPr txBox="1"/>
            <p:nvPr/>
          </p:nvSpPr>
          <p:spPr>
            <a:xfrm>
              <a:off x="6683446" y="1270081"/>
              <a:ext cx="6705737" cy="1938992"/>
            </a:xfrm>
            <a:prstGeom prst="rect">
              <a:avLst/>
            </a:prstGeom>
            <a:noFill/>
            <a:ln>
              <a:solidFill>
                <a:schemeClr val="tx1"/>
              </a:solidFill>
            </a:ln>
          </p:spPr>
          <p:txBody>
            <a:bodyPr wrap="square" rtlCol="0">
              <a:spAutoFit/>
            </a:bodyPr>
            <a:lstStyle/>
            <a:p>
              <a:pPr marL="0" lvl="1" algn="l">
                <a:tabLst>
                  <a:tab pos="228600" algn="l"/>
                  <a:tab pos="514350" algn="l"/>
                  <a:tab pos="685800" algn="l"/>
                  <a:tab pos="914400" algn="l"/>
                  <a:tab pos="1143000" algn="l"/>
                  <a:tab pos="1371600" algn="l"/>
                  <a:tab pos="2224088" algn="l"/>
                  <a:tab pos="4572000" algn="l"/>
                  <a:tab pos="5715000" algn="l"/>
                </a:tabLst>
              </a:pPr>
              <a:r>
                <a:rPr lang="en-US" smtClean="0">
                  <a:latin typeface="Consolas" panose="020B0609020204030204" pitchFamily="49" charset="0"/>
                  <a:cs typeface="Consolas" panose="020B0609020204030204" pitchFamily="49" charset="0"/>
                </a:rPr>
                <a:t>sum </a:t>
              </a:r>
              <a:r>
                <a:rPr lang="en-US">
                  <a:latin typeface="Consolas" panose="020B0609020204030204" pitchFamily="49" charset="0"/>
                  <a:cs typeface="Consolas" panose="020B0609020204030204" pitchFamily="49" charset="0"/>
                </a:rPr>
                <a:t>= 0;</a:t>
              </a:r>
            </a:p>
            <a:p>
              <a:pPr marL="0" lvl="1" algn="l">
                <a:tabLst>
                  <a:tab pos="228600" algn="l"/>
                  <a:tab pos="514350" algn="l"/>
                  <a:tab pos="685800" algn="l"/>
                  <a:tab pos="914400" algn="l"/>
                  <a:tab pos="1143000" algn="l"/>
                  <a:tab pos="1371600" algn="l"/>
                  <a:tab pos="2224088" algn="l"/>
                  <a:tab pos="4572000" algn="l"/>
                  <a:tab pos="5715000" algn="l"/>
                </a:tabLst>
              </a:pPr>
              <a:r>
                <a:rPr lang="en-US" smtClean="0">
                  <a:latin typeface="Consolas" panose="020B0609020204030204" pitchFamily="49" charset="0"/>
                  <a:cs typeface="Consolas" panose="020B0609020204030204" pitchFamily="49" charset="0"/>
                </a:rPr>
                <a:t>for </a:t>
              </a:r>
              <a:r>
                <a:rPr lang="en-US">
                  <a:latin typeface="Consolas" panose="020B0609020204030204" pitchFamily="49" charset="0"/>
                  <a:cs typeface="Consolas" panose="020B0609020204030204" pitchFamily="49" charset="0"/>
                </a:rPr>
                <a:t>(unsigned r = 0; r &lt; m.</a:t>
              </a:r>
              <a:r>
                <a:rPr lang="en-US">
                  <a:solidFill>
                    <a:schemeClr val="accent2"/>
                  </a:solidFill>
                  <a:latin typeface="Consolas" panose="020B0609020204030204" pitchFamily="49" charset="0"/>
                  <a:cs typeface="Consolas" panose="020B0609020204030204" pitchFamily="49" charset="0"/>
                </a:rPr>
                <a:t>rows()</a:t>
              </a:r>
              <a:r>
                <a:rPr lang="en-US">
                  <a:latin typeface="Consolas" panose="020B0609020204030204" pitchFamily="49" charset="0"/>
                  <a:cs typeface="Consolas" panose="020B0609020204030204" pitchFamily="49" charset="0"/>
                </a:rPr>
                <a:t>; ++r) {</a:t>
              </a:r>
              <a:br>
                <a:rPr lang="en-US">
                  <a:latin typeface="Consolas" panose="020B0609020204030204" pitchFamily="49" charset="0"/>
                  <a:cs typeface="Consolas" panose="020B0609020204030204" pitchFamily="49" charset="0"/>
                </a:rPr>
              </a:br>
              <a:r>
                <a:rPr lang="en-US" smtClean="0">
                  <a:latin typeface="Consolas" panose="020B0609020204030204" pitchFamily="49" charset="0"/>
                  <a:cs typeface="Consolas" panose="020B0609020204030204" pitchFamily="49" charset="0"/>
                </a:rPr>
                <a:t>  for </a:t>
              </a:r>
              <a:r>
                <a:rPr lang="en-US">
                  <a:latin typeface="Consolas" panose="020B0609020204030204" pitchFamily="49" charset="0"/>
                  <a:cs typeface="Consolas" panose="020B0609020204030204" pitchFamily="49" charset="0"/>
                </a:rPr>
                <a:t>(unsigned c = 0; c &lt; m.</a:t>
              </a:r>
              <a:r>
                <a:rPr lang="en-US">
                  <a:solidFill>
                    <a:schemeClr val="accent2"/>
                  </a:solidFill>
                  <a:latin typeface="Consolas" panose="020B0609020204030204" pitchFamily="49" charset="0"/>
                  <a:cs typeface="Consolas" panose="020B0609020204030204" pitchFamily="49" charset="0"/>
                </a:rPr>
                <a:t>columns()</a:t>
              </a:r>
              <a:r>
                <a:rPr lang="en-US">
                  <a:latin typeface="Consolas" panose="020B0609020204030204" pitchFamily="49" charset="0"/>
                  <a:cs typeface="Consolas" panose="020B0609020204030204" pitchFamily="49" charset="0"/>
                </a:rPr>
                <a:t>; ++c) {</a:t>
              </a:r>
              <a:br>
                <a:rPr lang="en-US">
                  <a:latin typeface="Consolas" panose="020B0609020204030204" pitchFamily="49" charset="0"/>
                  <a:cs typeface="Consolas" panose="020B0609020204030204" pitchFamily="49" charset="0"/>
                </a:rPr>
              </a:br>
              <a:r>
                <a:rPr lang="en-US" smtClean="0">
                  <a:latin typeface="Consolas" panose="020B0609020204030204" pitchFamily="49" charset="0"/>
                  <a:cs typeface="Consolas" panose="020B0609020204030204" pitchFamily="49" charset="0"/>
                </a:rPr>
                <a:t>    sum </a:t>
              </a:r>
              <a:r>
                <a:rPr lang="en-US">
                  <a:latin typeface="Consolas" panose="020B0609020204030204" pitchFamily="49" charset="0"/>
                  <a:cs typeface="Consolas" panose="020B0609020204030204" pitchFamily="49" charset="0"/>
                </a:rPr>
                <a:t>+= m[r][c];</a:t>
              </a:r>
              <a:br>
                <a:rPr lang="en-US">
                  <a:latin typeface="Consolas" panose="020B0609020204030204" pitchFamily="49" charset="0"/>
                  <a:cs typeface="Consolas" panose="020B0609020204030204" pitchFamily="49" charset="0"/>
                </a:rPr>
              </a:br>
              <a:r>
                <a:rPr lang="en-US" smtClean="0">
                  <a:latin typeface="Consolas" panose="020B0609020204030204" pitchFamily="49" charset="0"/>
                  <a:cs typeface="Consolas" panose="020B0609020204030204" pitchFamily="49" charset="0"/>
                </a:rPr>
                <a:t>  }</a:t>
              </a:r>
            </a:p>
            <a:p>
              <a:pPr marL="0" lvl="1" algn="l">
                <a:tabLst>
                  <a:tab pos="228600" algn="l"/>
                  <a:tab pos="514350" algn="l"/>
                  <a:tab pos="685800" algn="l"/>
                  <a:tab pos="914400" algn="l"/>
                  <a:tab pos="1143000" algn="l"/>
                  <a:tab pos="1371600" algn="l"/>
                  <a:tab pos="2224088" algn="l"/>
                  <a:tab pos="4572000" algn="l"/>
                  <a:tab pos="5715000" algn="l"/>
                </a:tabLst>
              </a:pPr>
              <a:r>
                <a:rPr lang="en-US">
                  <a:latin typeface="Consolas" panose="020B0609020204030204" pitchFamily="49" charset="0"/>
                  <a:cs typeface="Consolas" panose="020B0609020204030204" pitchFamily="49" charset="0"/>
                </a:rPr>
                <a:t>}</a:t>
              </a:r>
            </a:p>
          </p:txBody>
        </p:sp>
        <p:sp>
          <p:nvSpPr>
            <p:cNvPr id="14" name="Rectangle 13"/>
            <p:cNvSpPr/>
            <p:nvPr/>
          </p:nvSpPr>
          <p:spPr bwMode="auto">
            <a:xfrm>
              <a:off x="8275557" y="3395199"/>
              <a:ext cx="3521514" cy="430887"/>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mj-lt"/>
                </a:rPr>
                <a:t>Row</a:t>
              </a:r>
              <a:r>
                <a:rPr kumimoji="0" lang="en-US" sz="2800" b="1" i="0" u="none" strike="noStrike" cap="none" normalizeH="0" smtClean="0">
                  <a:ln>
                    <a:noFill/>
                  </a:ln>
                  <a:solidFill>
                    <a:schemeClr val="tx1"/>
                  </a:solidFill>
                  <a:effectLst/>
                  <a:latin typeface="+mj-lt"/>
                </a:rPr>
                <a:t>-</a:t>
              </a:r>
              <a:r>
                <a:rPr kumimoji="0" lang="en-US" sz="2800" b="1" i="0" u="none" strike="noStrike" cap="none" normalizeH="0" baseline="0" smtClean="0">
                  <a:ln>
                    <a:noFill/>
                  </a:ln>
                  <a:solidFill>
                    <a:schemeClr val="tx1"/>
                  </a:solidFill>
                  <a:effectLst/>
                  <a:latin typeface="+mj-lt"/>
                </a:rPr>
                <a:t>Major Traversal</a:t>
              </a:r>
            </a:p>
          </p:txBody>
        </p:sp>
      </p:grpSp>
      <p:sp>
        <p:nvSpPr>
          <p:cNvPr id="3" name="Footer Placeholder 2"/>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6" name="Slide Number Placeholder 5"/>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13</a:t>
            </a:fld>
            <a:endParaRPr lang="en-US" sz="1800" b="1"/>
          </a:p>
        </p:txBody>
      </p:sp>
    </p:spTree>
    <p:extLst>
      <p:ext uri="{BB962C8B-B14F-4D97-AF65-F5344CB8AC3E}">
        <p14:creationId xmlns:p14="http://schemas.microsoft.com/office/powerpoint/2010/main" val="4581333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Summing Matrix Elements</a:t>
            </a:r>
          </a:p>
        </p:txBody>
      </p:sp>
      <p:grpSp>
        <p:nvGrpSpPr>
          <p:cNvPr id="9" name="Group 8"/>
          <p:cNvGrpSpPr/>
          <p:nvPr/>
        </p:nvGrpSpPr>
        <p:grpSpPr>
          <a:xfrm>
            <a:off x="1581323" y="1219893"/>
            <a:ext cx="10553355" cy="5734050"/>
            <a:chOff x="1590323" y="1219893"/>
            <a:chExt cx="10553355" cy="573405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323" y="1219893"/>
              <a:ext cx="8951913" cy="5734050"/>
            </a:xfrm>
            <a:prstGeom prst="rect">
              <a:avLst/>
            </a:prstGeom>
            <a:noFill/>
            <a:ln w="762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bwMode="auto">
            <a:xfrm>
              <a:off x="9354428" y="5101333"/>
              <a:ext cx="2146197" cy="430887"/>
            </a:xfrm>
            <a:prstGeom prst="rect">
              <a:avLst/>
            </a:prstGeom>
            <a:solidFill>
              <a:srgbClr val="FFFF66"/>
            </a:solidFill>
            <a:ln w="9525" cap="flat" cmpd="sng" algn="ctr">
              <a:solidFill>
                <a:schemeClr val="tx1"/>
              </a:solidFill>
              <a:prstDash val="solid"/>
              <a:round/>
              <a:headEnd type="none" w="med" len="med"/>
              <a:tailEnd type="triangle" w="med" len="lg"/>
            </a:ln>
            <a:effectLs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mj-lt"/>
                </a:rPr>
                <a:t>Row</a:t>
              </a:r>
              <a:r>
                <a:rPr kumimoji="0" lang="en-US" sz="2800" b="1" i="0" u="none" strike="noStrike" cap="none" normalizeH="0" smtClean="0">
                  <a:ln>
                    <a:noFill/>
                  </a:ln>
                  <a:solidFill>
                    <a:schemeClr val="tx1"/>
                  </a:solidFill>
                  <a:effectLst/>
                  <a:latin typeface="+mj-lt"/>
                </a:rPr>
                <a:t>-</a:t>
              </a:r>
              <a:r>
                <a:rPr kumimoji="0" lang="en-US" sz="2800" b="1" i="0" u="none" strike="noStrike" cap="none" normalizeH="0" baseline="0" smtClean="0">
                  <a:ln>
                    <a:noFill/>
                  </a:ln>
                  <a:solidFill>
                    <a:schemeClr val="tx1"/>
                  </a:solidFill>
                  <a:effectLst/>
                  <a:latin typeface="+mj-lt"/>
                </a:rPr>
                <a:t>Major</a:t>
              </a:r>
            </a:p>
          </p:txBody>
        </p:sp>
        <p:sp>
          <p:nvSpPr>
            <p:cNvPr id="8" name="Rectangle 7"/>
            <p:cNvSpPr/>
            <p:nvPr/>
          </p:nvSpPr>
          <p:spPr bwMode="auto">
            <a:xfrm>
              <a:off x="9354428" y="1529226"/>
              <a:ext cx="2789250" cy="430887"/>
            </a:xfrm>
            <a:prstGeom prst="rect">
              <a:avLst/>
            </a:prstGeom>
            <a:solidFill>
              <a:schemeClr val="tx2">
                <a:lumMod val="20000"/>
                <a:lumOff val="80000"/>
              </a:schemeClr>
            </a:solidFill>
            <a:ln w="9525" cap="flat" cmpd="sng" algn="ctr">
              <a:solidFill>
                <a:schemeClr val="tx1"/>
              </a:solidFill>
              <a:prstDash val="solid"/>
              <a:round/>
              <a:headEnd type="none" w="med" len="med"/>
              <a:tailEnd type="triangle" w="med" len="lg"/>
            </a:ln>
            <a:effectLs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mj-lt"/>
                </a:rPr>
                <a:t>Column</a:t>
              </a:r>
              <a:r>
                <a:rPr kumimoji="0" lang="en-US" sz="2800" b="1" i="0" u="none" strike="noStrike" cap="none" normalizeH="0" smtClean="0">
                  <a:ln>
                    <a:noFill/>
                  </a:ln>
                  <a:solidFill>
                    <a:schemeClr val="tx1"/>
                  </a:solidFill>
                  <a:effectLst/>
                  <a:latin typeface="+mj-lt"/>
                </a:rPr>
                <a:t>-</a:t>
              </a:r>
              <a:r>
                <a:rPr kumimoji="0" lang="en-US" sz="2800" b="1" i="0" u="none" strike="noStrike" cap="none" normalizeH="0" baseline="0" smtClean="0">
                  <a:ln>
                    <a:noFill/>
                  </a:ln>
                  <a:solidFill>
                    <a:schemeClr val="tx1"/>
                  </a:solidFill>
                  <a:effectLst/>
                  <a:latin typeface="+mj-lt"/>
                </a:rPr>
                <a:t>Major</a:t>
              </a:r>
            </a:p>
          </p:txBody>
        </p:sp>
      </p:grpSp>
      <p:sp>
        <p:nvSpPr>
          <p:cNvPr id="3" name="Footer Placeholder 2"/>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10" name="Slide Number Placeholder 9"/>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14</a:t>
            </a:fld>
            <a:endParaRPr lang="en-US" sz="1800" b="1"/>
          </a:p>
        </p:txBody>
      </p:sp>
    </p:spTree>
    <p:extLst>
      <p:ext uri="{BB962C8B-B14F-4D97-AF65-F5344CB8AC3E}">
        <p14:creationId xmlns:p14="http://schemas.microsoft.com/office/powerpoint/2010/main" val="14240025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Never Stop Learning</a:t>
            </a:r>
            <a:endParaRPr lang="en-US"/>
          </a:p>
        </p:txBody>
      </p:sp>
      <p:sp>
        <p:nvSpPr>
          <p:cNvPr id="11" name="Content Placeholder 10"/>
          <p:cNvSpPr>
            <a:spLocks noGrp="1"/>
          </p:cNvSpPr>
          <p:nvPr>
            <p:ph idx="1"/>
          </p:nvPr>
        </p:nvSpPr>
        <p:spPr>
          <a:xfrm>
            <a:off x="1062905" y="1154114"/>
            <a:ext cx="11590193" cy="304699"/>
          </a:xfrm>
        </p:spPr>
        <p:txBody>
          <a:bodyPr/>
          <a:lstStyle/>
          <a:p>
            <a:r>
              <a:rPr lang="en-US" smtClean="0"/>
              <a:t>Knowledge begets “easy” optimization, so </a:t>
            </a:r>
            <a:r>
              <a:rPr lang="en-US" i="1" u="sng" smtClean="0"/>
              <a:t>never stop learning</a:t>
            </a:r>
            <a:r>
              <a:rPr lang="en-US" smtClean="0"/>
              <a:t>!</a:t>
            </a:r>
            <a:endParaRPr lang="en-US"/>
          </a:p>
        </p:txBody>
      </p:sp>
      <p:sp>
        <p:nvSpPr>
          <p:cNvPr id="7" name="Rectangle 6"/>
          <p:cNvSpPr/>
          <p:nvPr/>
        </p:nvSpPr>
        <p:spPr bwMode="auto">
          <a:xfrm>
            <a:off x="3560027" y="1860071"/>
            <a:ext cx="6743700" cy="615553"/>
          </a:xfrm>
          <a:prstGeom prst="rect">
            <a:avLst/>
          </a:prstGeom>
          <a:solidFill>
            <a:srgbClr val="FFC000"/>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R="0" algn="l" defTabSz="1019175" rtl="0" eaLnBrk="0" fontAlgn="base" latinLnBrk="0" hangingPunct="0">
              <a:lnSpc>
                <a:spcPct val="100000"/>
              </a:lnSpc>
              <a:spcBef>
                <a:spcPct val="0"/>
              </a:spcBef>
              <a:spcAft>
                <a:spcPct val="0"/>
              </a:spcAft>
              <a:buClrTx/>
              <a:buSzTx/>
              <a:buFontTx/>
              <a:buNone/>
              <a:tabLst/>
            </a:pPr>
            <a:r>
              <a:rPr lang="en-US" sz="2800" smtClean="0">
                <a:latin typeface="+mj-lt"/>
              </a:rPr>
              <a:t>Library capabilities</a:t>
            </a:r>
            <a:endParaRPr kumimoji="0" lang="en-US" sz="2800" b="0" i="0" u="none" strike="noStrike" cap="none" normalizeH="0" baseline="0" smtClean="0">
              <a:ln>
                <a:noFill/>
              </a:ln>
              <a:solidFill>
                <a:schemeClr val="tx1"/>
              </a:solidFill>
              <a:effectLst/>
              <a:latin typeface="+mj-lt"/>
            </a:endParaRPr>
          </a:p>
        </p:txBody>
      </p:sp>
      <p:sp>
        <p:nvSpPr>
          <p:cNvPr id="8" name="Rectangle 7"/>
          <p:cNvSpPr/>
          <p:nvPr/>
        </p:nvSpPr>
        <p:spPr bwMode="auto">
          <a:xfrm>
            <a:off x="3560027" y="2903654"/>
            <a:ext cx="6743700" cy="615553"/>
          </a:xfrm>
          <a:prstGeom prst="rect">
            <a:avLst/>
          </a:prstGeom>
          <a:solidFill>
            <a:srgbClr val="FFC000"/>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0" lvl="2" algn="l" defTabSz="1019175"/>
            <a:r>
              <a:rPr lang="en-US" sz="2800">
                <a:latin typeface="+mj-lt"/>
              </a:rPr>
              <a:t>Algorithms and data structures</a:t>
            </a:r>
          </a:p>
        </p:txBody>
      </p:sp>
      <p:sp>
        <p:nvSpPr>
          <p:cNvPr id="9" name="Rectangle 8"/>
          <p:cNvSpPr/>
          <p:nvPr/>
        </p:nvSpPr>
        <p:spPr bwMode="auto">
          <a:xfrm>
            <a:off x="3560027" y="3947236"/>
            <a:ext cx="6743700" cy="615553"/>
          </a:xfrm>
          <a:prstGeom prst="rect">
            <a:avLst/>
          </a:prstGeom>
          <a:solidFill>
            <a:srgbClr val="FFC000"/>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0" lvl="2" algn="l"/>
            <a:r>
              <a:rPr lang="en-US" sz="2800">
                <a:latin typeface="+mj-lt"/>
              </a:rPr>
              <a:t>Hardware </a:t>
            </a:r>
            <a:r>
              <a:rPr lang="en-US" sz="2800" smtClean="0">
                <a:latin typeface="+mj-lt"/>
              </a:rPr>
              <a:t>and networking </a:t>
            </a:r>
            <a:r>
              <a:rPr lang="en-US" sz="2800">
                <a:latin typeface="+mj-lt"/>
              </a:rPr>
              <a:t>characteristics</a:t>
            </a:r>
          </a:p>
        </p:txBody>
      </p:sp>
      <p:sp>
        <p:nvSpPr>
          <p:cNvPr id="3" name="Footer Placeholder 2"/>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4" name="Slide Number Placeholder 3"/>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15</a:t>
            </a:fld>
            <a:endParaRPr lang="en-US" sz="1800" b="1"/>
          </a:p>
        </p:txBody>
      </p:sp>
    </p:spTree>
    <p:extLst>
      <p:ext uri="{BB962C8B-B14F-4D97-AF65-F5344CB8AC3E}">
        <p14:creationId xmlns:p14="http://schemas.microsoft.com/office/powerpoint/2010/main" val="233795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Efficiency-Productivity Pendulum</a:t>
            </a:r>
            <a:endParaRPr lang="en-US"/>
          </a:p>
        </p:txBody>
      </p:sp>
      <p:grpSp>
        <p:nvGrpSpPr>
          <p:cNvPr id="5" name="Group 4"/>
          <p:cNvGrpSpPr/>
          <p:nvPr/>
        </p:nvGrpSpPr>
        <p:grpSpPr>
          <a:xfrm>
            <a:off x="1033400" y="1231709"/>
            <a:ext cx="11649201" cy="5457966"/>
            <a:chOff x="1033400" y="1231709"/>
            <a:chExt cx="11649201" cy="5457966"/>
          </a:xfrm>
        </p:grpSpPr>
        <p:sp>
          <p:nvSpPr>
            <p:cNvPr id="38" name="Oval 37"/>
            <p:cNvSpPr/>
            <p:nvPr/>
          </p:nvSpPr>
          <p:spPr bwMode="auto">
            <a:xfrm>
              <a:off x="3867117" y="4140270"/>
              <a:ext cx="1023582" cy="1023582"/>
            </a:xfrm>
            <a:prstGeom prst="ellipse">
              <a:avLst/>
            </a:prstGeom>
            <a:solidFill>
              <a:schemeClr val="bg1">
                <a:lumMod val="75000"/>
              </a:schemeClr>
            </a:solidFill>
            <a:ln w="9525" cap="flat" cmpd="sng" algn="ctr">
              <a:solidFill>
                <a:schemeClr val="tx1"/>
              </a:solidFill>
              <a:prstDash val="solid"/>
              <a:round/>
              <a:headEnd type="none" w="med" len="med"/>
              <a:tailEnd type="triangle" w="med" len="lg"/>
            </a:ln>
            <a:effectLst>
              <a:innerShdw blurRad="63500" dist="50800" dir="5400000">
                <a:prstClr val="black">
                  <a:alpha val="50000"/>
                </a:prstClr>
              </a:innerShdw>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cxnSp>
          <p:nvCxnSpPr>
            <p:cNvPr id="19" name="Straight Connector 18"/>
            <p:cNvCxnSpPr/>
            <p:nvPr/>
          </p:nvCxnSpPr>
          <p:spPr bwMode="auto">
            <a:xfrm flipH="1">
              <a:off x="6112139" y="1231709"/>
              <a:ext cx="752936" cy="4793775"/>
            </a:xfrm>
            <a:prstGeom prst="line">
              <a:avLst/>
            </a:prstGeom>
            <a:noFill/>
            <a:ln w="254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Oval 9"/>
            <p:cNvSpPr/>
            <p:nvPr/>
          </p:nvSpPr>
          <p:spPr bwMode="auto">
            <a:xfrm>
              <a:off x="4319768" y="4720986"/>
              <a:ext cx="1023582" cy="1023582"/>
            </a:xfrm>
            <a:prstGeom prst="ellipse">
              <a:avLst/>
            </a:prstGeom>
            <a:solidFill>
              <a:schemeClr val="bg1">
                <a:lumMod val="75000"/>
              </a:schemeClr>
            </a:solidFill>
            <a:ln w="9525" cap="flat" cmpd="sng" algn="ctr">
              <a:solidFill>
                <a:schemeClr val="tx1"/>
              </a:solidFill>
              <a:prstDash val="solid"/>
              <a:round/>
              <a:headEnd type="none" w="med" len="med"/>
              <a:tailEnd type="triangle" w="med" len="lg"/>
            </a:ln>
            <a:effectLst>
              <a:innerShdw blurRad="63500" dist="50800" dir="5400000">
                <a:prstClr val="black">
                  <a:alpha val="50000"/>
                </a:prstClr>
              </a:innerShdw>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4872501" y="5232777"/>
              <a:ext cx="1023582" cy="1023582"/>
            </a:xfrm>
            <a:prstGeom prst="ellipse">
              <a:avLst/>
            </a:prstGeom>
            <a:solidFill>
              <a:schemeClr val="bg1">
                <a:lumMod val="75000"/>
              </a:schemeClr>
            </a:solidFill>
            <a:ln w="9525" cap="flat" cmpd="sng" algn="ctr">
              <a:solidFill>
                <a:schemeClr val="tx1"/>
              </a:solidFill>
              <a:prstDash val="solid"/>
              <a:round/>
              <a:headEnd type="none" w="med" len="med"/>
              <a:tailEnd type="triangle" w="med" len="lg"/>
            </a:ln>
            <a:effectLst>
              <a:innerShdw blurRad="63500" dist="50800" dir="5400000">
                <a:prstClr val="black">
                  <a:alpha val="50000"/>
                </a:prstClr>
              </a:innerShdw>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5568536" y="5513693"/>
              <a:ext cx="1023582" cy="1023582"/>
            </a:xfrm>
            <a:prstGeom prst="ellipse">
              <a:avLst/>
            </a:prstGeom>
            <a:solidFill>
              <a:schemeClr val="bg1">
                <a:lumMod val="75000"/>
              </a:schemeClr>
            </a:solidFill>
            <a:ln w="9525" cap="flat" cmpd="sng" algn="ctr">
              <a:solidFill>
                <a:schemeClr val="tx1"/>
              </a:solidFill>
              <a:prstDash val="solid"/>
              <a:round/>
              <a:headEnd type="none" w="med" len="med"/>
              <a:tailEnd type="triangle" w="med" len="lg"/>
            </a:ln>
            <a:effectLst>
              <a:innerShdw blurRad="63500" dist="50800" dir="5400000">
                <a:prstClr val="black">
                  <a:alpha val="50000"/>
                </a:prstClr>
              </a:innerShdw>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cxnSp>
          <p:nvCxnSpPr>
            <p:cNvPr id="14" name="Straight Connector 13"/>
            <p:cNvCxnSpPr/>
            <p:nvPr/>
          </p:nvCxnSpPr>
          <p:spPr bwMode="auto">
            <a:xfrm flipH="1">
              <a:off x="6865074" y="1231709"/>
              <a:ext cx="1" cy="4434384"/>
            </a:xfrm>
            <a:prstGeom prst="line">
              <a:avLst/>
            </a:prstGeom>
            <a:noFill/>
            <a:ln w="254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flipH="1">
              <a:off x="5568537" y="1231709"/>
              <a:ext cx="1296538" cy="4041324"/>
            </a:xfrm>
            <a:prstGeom prst="line">
              <a:avLst/>
            </a:prstGeom>
            <a:noFill/>
            <a:ln w="254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flipH="1">
              <a:off x="5067961" y="1231709"/>
              <a:ext cx="1797114" cy="3559365"/>
            </a:xfrm>
            <a:prstGeom prst="line">
              <a:avLst/>
            </a:prstGeom>
            <a:noFill/>
            <a:ln w="254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a:endCxn id="38" idx="7"/>
            </p:cNvCxnSpPr>
            <p:nvPr/>
          </p:nvCxnSpPr>
          <p:spPr bwMode="auto">
            <a:xfrm flipH="1">
              <a:off x="4740799" y="1231709"/>
              <a:ext cx="2124276" cy="3058461"/>
            </a:xfrm>
            <a:prstGeom prst="line">
              <a:avLst/>
            </a:prstGeom>
            <a:noFill/>
            <a:ln w="254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Oval 43"/>
            <p:cNvSpPr/>
            <p:nvPr/>
          </p:nvSpPr>
          <p:spPr bwMode="auto">
            <a:xfrm flipH="1">
              <a:off x="8850822" y="4140270"/>
              <a:ext cx="1023582" cy="1023582"/>
            </a:xfrm>
            <a:prstGeom prst="ellipse">
              <a:avLst/>
            </a:prstGeom>
            <a:solidFill>
              <a:schemeClr val="bg1">
                <a:lumMod val="75000"/>
              </a:schemeClr>
            </a:solidFill>
            <a:ln w="9525" cap="flat" cmpd="sng" algn="ctr">
              <a:solidFill>
                <a:schemeClr val="tx1"/>
              </a:solidFill>
              <a:prstDash val="solid"/>
              <a:round/>
              <a:headEnd type="none" w="med" len="med"/>
              <a:tailEnd type="triangle" w="med" len="lg"/>
            </a:ln>
            <a:effectLst>
              <a:innerShdw blurRad="63500" dist="50800" dir="5400000">
                <a:prstClr val="black">
                  <a:alpha val="50000"/>
                </a:prstClr>
              </a:innerShdw>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cxnSp>
          <p:nvCxnSpPr>
            <p:cNvPr id="45" name="Straight Connector 44"/>
            <p:cNvCxnSpPr/>
            <p:nvPr/>
          </p:nvCxnSpPr>
          <p:spPr bwMode="auto">
            <a:xfrm>
              <a:off x="6876446" y="1231709"/>
              <a:ext cx="752936" cy="4793775"/>
            </a:xfrm>
            <a:prstGeom prst="line">
              <a:avLst/>
            </a:prstGeom>
            <a:noFill/>
            <a:ln w="254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Oval 45"/>
            <p:cNvSpPr/>
            <p:nvPr/>
          </p:nvSpPr>
          <p:spPr bwMode="auto">
            <a:xfrm flipH="1">
              <a:off x="8398171" y="4720986"/>
              <a:ext cx="1023582" cy="1023582"/>
            </a:xfrm>
            <a:prstGeom prst="ellipse">
              <a:avLst/>
            </a:prstGeom>
            <a:solidFill>
              <a:schemeClr val="bg1">
                <a:lumMod val="75000"/>
              </a:schemeClr>
            </a:solidFill>
            <a:ln w="9525" cap="flat" cmpd="sng" algn="ctr">
              <a:solidFill>
                <a:schemeClr val="tx1"/>
              </a:solidFill>
              <a:prstDash val="solid"/>
              <a:round/>
              <a:headEnd type="none" w="med" len="med"/>
              <a:tailEnd type="triangle" w="med" len="lg"/>
            </a:ln>
            <a:effectLst>
              <a:innerShdw blurRad="63500" dist="50800" dir="5400000">
                <a:prstClr val="black">
                  <a:alpha val="50000"/>
                </a:prstClr>
              </a:innerShdw>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47" name="Oval 46"/>
            <p:cNvSpPr/>
            <p:nvPr/>
          </p:nvSpPr>
          <p:spPr bwMode="auto">
            <a:xfrm flipH="1">
              <a:off x="7845438" y="5232777"/>
              <a:ext cx="1023582" cy="1023582"/>
            </a:xfrm>
            <a:prstGeom prst="ellipse">
              <a:avLst/>
            </a:prstGeom>
            <a:solidFill>
              <a:schemeClr val="bg1">
                <a:lumMod val="75000"/>
              </a:schemeClr>
            </a:solidFill>
            <a:ln w="9525" cap="flat" cmpd="sng" algn="ctr">
              <a:solidFill>
                <a:schemeClr val="tx1"/>
              </a:solidFill>
              <a:prstDash val="solid"/>
              <a:round/>
              <a:headEnd type="none" w="med" len="med"/>
              <a:tailEnd type="triangle" w="med" len="lg"/>
            </a:ln>
            <a:effectLst>
              <a:innerShdw blurRad="63500" dist="50800" dir="5400000">
                <a:prstClr val="black">
                  <a:alpha val="50000"/>
                </a:prstClr>
              </a:innerShdw>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48" name="Oval 47"/>
            <p:cNvSpPr/>
            <p:nvPr/>
          </p:nvSpPr>
          <p:spPr bwMode="auto">
            <a:xfrm flipH="1">
              <a:off x="7149403" y="5513693"/>
              <a:ext cx="1023582" cy="1023582"/>
            </a:xfrm>
            <a:prstGeom prst="ellipse">
              <a:avLst/>
            </a:prstGeom>
            <a:solidFill>
              <a:schemeClr val="bg1">
                <a:lumMod val="75000"/>
              </a:schemeClr>
            </a:solidFill>
            <a:ln w="9525" cap="flat" cmpd="sng" algn="ctr">
              <a:solidFill>
                <a:schemeClr val="tx1"/>
              </a:solidFill>
              <a:prstDash val="solid"/>
              <a:round/>
              <a:headEnd type="none" w="med" len="med"/>
              <a:tailEnd type="triangle" w="med" len="lg"/>
            </a:ln>
            <a:effectLst>
              <a:innerShdw blurRad="63500" dist="50800" dir="5400000">
                <a:prstClr val="black">
                  <a:alpha val="50000"/>
                </a:prstClr>
              </a:innerShdw>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cxnSp>
          <p:nvCxnSpPr>
            <p:cNvPr id="50" name="Straight Connector 49"/>
            <p:cNvCxnSpPr/>
            <p:nvPr/>
          </p:nvCxnSpPr>
          <p:spPr bwMode="auto">
            <a:xfrm>
              <a:off x="6876446" y="1231709"/>
              <a:ext cx="1296539" cy="4041324"/>
            </a:xfrm>
            <a:prstGeom prst="line">
              <a:avLst/>
            </a:prstGeom>
            <a:noFill/>
            <a:ln w="254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50"/>
            <p:cNvCxnSpPr/>
            <p:nvPr/>
          </p:nvCxnSpPr>
          <p:spPr bwMode="auto">
            <a:xfrm>
              <a:off x="6876446" y="1231709"/>
              <a:ext cx="1797114" cy="3559365"/>
            </a:xfrm>
            <a:prstGeom prst="line">
              <a:avLst/>
            </a:prstGeom>
            <a:noFill/>
            <a:ln w="254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a:endCxn id="44" idx="7"/>
            </p:cNvCxnSpPr>
            <p:nvPr/>
          </p:nvCxnSpPr>
          <p:spPr bwMode="auto">
            <a:xfrm>
              <a:off x="6876446" y="1231709"/>
              <a:ext cx="2124276" cy="3058461"/>
            </a:xfrm>
            <a:prstGeom prst="line">
              <a:avLst/>
            </a:prstGeom>
            <a:noFill/>
            <a:ln w="254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Oval 11"/>
            <p:cNvSpPr/>
            <p:nvPr/>
          </p:nvSpPr>
          <p:spPr bwMode="auto">
            <a:xfrm>
              <a:off x="6353283" y="5666093"/>
              <a:ext cx="1023582" cy="1023582"/>
            </a:xfrm>
            <a:prstGeom prst="ellipse">
              <a:avLst/>
            </a:prstGeom>
            <a:solidFill>
              <a:schemeClr val="bg1">
                <a:lumMod val="75000"/>
              </a:schemeClr>
            </a:solidFill>
            <a:ln w="9525" cap="flat" cmpd="sng" algn="ctr">
              <a:solidFill>
                <a:schemeClr val="tx1"/>
              </a:solidFill>
              <a:prstDash val="solid"/>
              <a:round/>
              <a:headEnd type="none" w="med" len="med"/>
              <a:tailEnd type="triangle" w="med" len="lg"/>
            </a:ln>
            <a:effectLst>
              <a:innerShdw blurRad="63500" dist="50800" dir="5400000">
                <a:prstClr val="black">
                  <a:alpha val="50000"/>
                </a:prstClr>
              </a:innerShdw>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55" name="Rectangle 54"/>
            <p:cNvSpPr/>
            <p:nvPr/>
          </p:nvSpPr>
          <p:spPr bwMode="auto">
            <a:xfrm>
              <a:off x="10070029" y="3562300"/>
              <a:ext cx="2612572" cy="984885"/>
            </a:xfrm>
            <a:prstGeom prst="rect">
              <a:avLst/>
            </a:prstGeom>
            <a:solidFill>
              <a:srgbClr val="FFCC00"/>
            </a:solidFill>
            <a:ln w="9525" cap="flat" cmpd="sng" algn="ctr">
              <a:solidFill>
                <a:schemeClr val="tx1"/>
              </a:solidFill>
              <a:prstDash val="solid"/>
              <a:round/>
              <a:headEnd type="none" w="med" len="med"/>
              <a:tailEnd type="triangle" w="med" len="lg"/>
            </a:ln>
            <a:effectLst/>
            <a:extLst/>
          </p:spPr>
          <p:txBody>
            <a:bodyPr vert="horz" wrap="square" lIns="91440" tIns="274320" rIns="91440" bIns="274320" numCol="1" rtlCol="0" anchor="ctr" anchorCtr="0" compatLnSpc="1">
              <a:prstTxWarp prst="textNoShape">
                <a:avLst/>
              </a:prstTxWarp>
              <a:spAutoFit/>
            </a:bodyPr>
            <a:lstStyle/>
            <a:p>
              <a:pPr marR="0" algn="ctr" defTabSz="1019175" rtl="0" eaLnBrk="0" fontAlgn="base" latinLnBrk="0" hangingPunct="0">
                <a:lnSpc>
                  <a:spcPct val="100000"/>
                </a:lnSpc>
                <a:spcBef>
                  <a:spcPct val="0"/>
                </a:spcBef>
                <a:spcAft>
                  <a:spcPct val="0"/>
                </a:spcAft>
                <a:buClrTx/>
                <a:buSzTx/>
                <a:buFontTx/>
                <a:buNone/>
                <a:tabLst/>
              </a:pPr>
              <a:r>
                <a:rPr lang="en-US" sz="2800" b="1" smtClean="0">
                  <a:latin typeface="+mj-lt"/>
                </a:rPr>
                <a:t>Productivity!</a:t>
              </a:r>
              <a:endParaRPr kumimoji="0" lang="en-US" sz="2800" b="1" i="0" u="none" strike="noStrike" cap="none" normalizeH="0" baseline="0" smtClean="0">
                <a:ln>
                  <a:noFill/>
                </a:ln>
                <a:solidFill>
                  <a:schemeClr val="tx1"/>
                </a:solidFill>
                <a:effectLst/>
                <a:latin typeface="+mj-lt"/>
              </a:endParaRPr>
            </a:p>
          </p:txBody>
        </p:sp>
        <p:sp>
          <p:nvSpPr>
            <p:cNvPr id="56" name="Rectangle 55"/>
            <p:cNvSpPr/>
            <p:nvPr/>
          </p:nvSpPr>
          <p:spPr bwMode="auto">
            <a:xfrm>
              <a:off x="1033400" y="3562300"/>
              <a:ext cx="2638091" cy="984885"/>
            </a:xfrm>
            <a:prstGeom prst="rect">
              <a:avLst/>
            </a:prstGeom>
            <a:solidFill>
              <a:srgbClr val="FFCC00"/>
            </a:solidFill>
            <a:ln w="9525" cap="flat" cmpd="sng" algn="ctr">
              <a:solidFill>
                <a:schemeClr val="tx1"/>
              </a:solidFill>
              <a:prstDash val="solid"/>
              <a:round/>
              <a:headEnd type="none" w="med" len="med"/>
              <a:tailEnd type="triangle" w="med" len="lg"/>
            </a:ln>
            <a:effectLst/>
            <a:extLst/>
          </p:spPr>
          <p:txBody>
            <a:bodyPr vert="horz" wrap="square" lIns="91440" tIns="274320" rIns="91440" bIns="274320" numCol="1" rtlCol="0" anchor="ctr" anchorCtr="0" compatLnSpc="1">
              <a:prstTxWarp prst="textNoShape">
                <a:avLst/>
              </a:prstTxWarp>
              <a:spAutoFit/>
            </a:bodyPr>
            <a:lstStyle/>
            <a:p>
              <a:pPr marR="0" algn="ctr" defTabSz="1019175"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mj-lt"/>
                </a:rPr>
                <a:t>Efficiency!</a:t>
              </a:r>
            </a:p>
          </p:txBody>
        </p:sp>
        <p:sp>
          <p:nvSpPr>
            <p:cNvPr id="59" name="TextBox 58"/>
            <p:cNvSpPr txBox="1"/>
            <p:nvPr/>
          </p:nvSpPr>
          <p:spPr>
            <a:xfrm>
              <a:off x="9640121" y="5251993"/>
              <a:ext cx="2038965" cy="769441"/>
            </a:xfrm>
            <a:prstGeom prst="rect">
              <a:avLst/>
            </a:prstGeom>
            <a:noFill/>
          </p:spPr>
          <p:txBody>
            <a:bodyPr wrap="square" rtlCol="0">
              <a:spAutoFit/>
            </a:bodyPr>
            <a:lstStyle/>
            <a:p>
              <a:pPr algn="l"/>
              <a:r>
                <a:rPr lang="en-US" sz="2200" smtClean="0">
                  <a:latin typeface="+mj-lt"/>
                </a:rPr>
                <a:t>More or less static world</a:t>
              </a:r>
              <a:endParaRPr lang="en-US" sz="2200">
                <a:latin typeface="+mj-lt"/>
              </a:endParaRPr>
            </a:p>
          </p:txBody>
        </p:sp>
        <p:sp>
          <p:nvSpPr>
            <p:cNvPr id="60" name="TextBox 59"/>
            <p:cNvSpPr txBox="1"/>
            <p:nvPr/>
          </p:nvSpPr>
          <p:spPr>
            <a:xfrm>
              <a:off x="2046520" y="5251993"/>
              <a:ext cx="2038965" cy="769441"/>
            </a:xfrm>
            <a:prstGeom prst="rect">
              <a:avLst/>
            </a:prstGeom>
            <a:noFill/>
          </p:spPr>
          <p:txBody>
            <a:bodyPr wrap="square" rtlCol="0">
              <a:spAutoFit/>
            </a:bodyPr>
            <a:lstStyle/>
            <a:p>
              <a:pPr algn="r"/>
              <a:r>
                <a:rPr lang="en-US" sz="2200" smtClean="0">
                  <a:latin typeface="+mj-lt"/>
                </a:rPr>
                <a:t>Changing world</a:t>
              </a:r>
              <a:endParaRPr lang="en-US" sz="2200">
                <a:latin typeface="+mj-lt"/>
              </a:endParaRPr>
            </a:p>
          </p:txBody>
        </p:sp>
      </p:grpSp>
      <p:sp>
        <p:nvSpPr>
          <p:cNvPr id="3" name="Footer Placeholder 2"/>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7" name="Slide Number Placeholder 6"/>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16</a:t>
            </a:fld>
            <a:endParaRPr lang="en-US" sz="1800" b="1"/>
          </a:p>
        </p:txBody>
      </p:sp>
    </p:spTree>
    <p:extLst>
      <p:ext uri="{BB962C8B-B14F-4D97-AF65-F5344CB8AC3E}">
        <p14:creationId xmlns:p14="http://schemas.microsoft.com/office/powerpoint/2010/main" val="1928090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1"/>
            <a:ext cx="13716000" cy="7772400"/>
          </a:xfrm>
          <a:prstGeom prst="rect">
            <a:avLst/>
          </a:prstGeom>
          <a:solidFill>
            <a:schemeClr val="bg2">
              <a:lumMod val="60000"/>
              <a:lumOff val="40000"/>
            </a:schemeClr>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5" name="TextBox 4"/>
          <p:cNvSpPr txBox="1"/>
          <p:nvPr/>
        </p:nvSpPr>
        <p:spPr>
          <a:xfrm>
            <a:off x="2689761" y="2455039"/>
            <a:ext cx="8336478" cy="2862322"/>
          </a:xfrm>
          <a:prstGeom prst="rect">
            <a:avLst/>
          </a:prstGeom>
          <a:noFill/>
          <a:effectLst>
            <a:glow rad="228600">
              <a:schemeClr val="accent6">
                <a:satMod val="175000"/>
                <a:alpha val="40000"/>
              </a:schemeClr>
            </a:glow>
          </a:effectLst>
        </p:spPr>
        <p:txBody>
          <a:bodyPr wrap="square" rtlCol="0">
            <a:spAutoFit/>
          </a:bodyPr>
          <a:lstStyle/>
          <a:p>
            <a:r>
              <a:rPr lang="en-US" sz="18000" smtClean="0">
                <a:solidFill>
                  <a:schemeClr val="bg1"/>
                </a:solidFill>
                <a:effectLst>
                  <a:glow rad="1905000">
                    <a:schemeClr val="accent6">
                      <a:satMod val="175000"/>
                      <a:alpha val="50000"/>
                    </a:schemeClr>
                  </a:glow>
                </a:effectLst>
                <a:latin typeface="MoolBoran" panose="020B0100010101010101" pitchFamily="34" charset="0"/>
                <a:cs typeface="MoolBoran" panose="020B0100010101010101" pitchFamily="34" charset="0"/>
              </a:rPr>
              <a:t>Portability</a:t>
            </a:r>
            <a:endParaRPr lang="en-US" sz="18000">
              <a:solidFill>
                <a:schemeClr val="bg1"/>
              </a:solidFill>
              <a:effectLst>
                <a:glow rad="1905000">
                  <a:schemeClr val="accent6">
                    <a:satMod val="175000"/>
                    <a:alpha val="50000"/>
                  </a:schemeClr>
                </a:glow>
              </a:effectLst>
              <a:latin typeface="MoolBoran" panose="020B0100010101010101" pitchFamily="34" charset="0"/>
              <a:cs typeface="MoolBoran" panose="020B0100010101010101" pitchFamily="34" charset="0"/>
            </a:endParaRPr>
          </a:p>
        </p:txBody>
      </p:sp>
    </p:spTree>
    <p:extLst>
      <p:ext uri="{BB962C8B-B14F-4D97-AF65-F5344CB8AC3E}">
        <p14:creationId xmlns:p14="http://schemas.microsoft.com/office/powerpoint/2010/main" val="18761268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5" name="Slide Number Placeholder 4"/>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18</a:t>
            </a:fld>
            <a:endParaRPr lang="en-US" sz="1800" b="1"/>
          </a:p>
        </p:txBody>
      </p:sp>
      <p:grpSp>
        <p:nvGrpSpPr>
          <p:cNvPr id="32" name="Group 31"/>
          <p:cNvGrpSpPr/>
          <p:nvPr/>
        </p:nvGrpSpPr>
        <p:grpSpPr>
          <a:xfrm>
            <a:off x="717871" y="2842571"/>
            <a:ext cx="1807535" cy="3778341"/>
            <a:chOff x="717871" y="2842571"/>
            <a:chExt cx="1807535" cy="3778341"/>
          </a:xfrm>
        </p:grpSpPr>
        <p:sp>
          <p:nvSpPr>
            <p:cNvPr id="7" name="Rectangle 6"/>
            <p:cNvSpPr/>
            <p:nvPr/>
          </p:nvSpPr>
          <p:spPr bwMode="auto">
            <a:xfrm>
              <a:off x="717871" y="6097692"/>
              <a:ext cx="1807535" cy="523220"/>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defTabSz="1019175" rtl="0" eaLnBrk="0" fontAlgn="base" latinLnBrk="0" hangingPunct="0">
                <a:lnSpc>
                  <a:spcPct val="100000"/>
                </a:lnSpc>
                <a:spcBef>
                  <a:spcPct val="0"/>
                </a:spcBef>
                <a:spcAft>
                  <a:spcPct val="0"/>
                </a:spcAft>
                <a:buClrTx/>
                <a:buSzTx/>
                <a:buFontTx/>
                <a:buNone/>
                <a:tabLst/>
              </a:pPr>
              <a:r>
                <a:rPr kumimoji="0" lang="en-US" sz="2200" b="1" u="none" strike="noStrike" cap="none" normalizeH="0" baseline="0" smtClean="0">
                  <a:ln>
                    <a:noFill/>
                  </a:ln>
                  <a:solidFill>
                    <a:schemeClr val="tx1"/>
                  </a:solidFill>
                  <a:effectLst/>
                  <a:latin typeface="+mj-lt"/>
                </a:rPr>
                <a:t>Processors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838" y="4558817"/>
              <a:ext cx="1371600" cy="1307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838" y="2842571"/>
              <a:ext cx="13716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0" name="Group 29"/>
          <p:cNvGrpSpPr/>
          <p:nvPr/>
        </p:nvGrpSpPr>
        <p:grpSpPr>
          <a:xfrm>
            <a:off x="5874787" y="2001309"/>
            <a:ext cx="1828800" cy="4619603"/>
            <a:chOff x="5950989" y="2001309"/>
            <a:chExt cx="1828800" cy="4619603"/>
          </a:xfrm>
        </p:grpSpPr>
        <p:sp>
          <p:nvSpPr>
            <p:cNvPr id="16" name="Rectangle 15"/>
            <p:cNvSpPr/>
            <p:nvPr/>
          </p:nvSpPr>
          <p:spPr bwMode="auto">
            <a:xfrm>
              <a:off x="5961622" y="6097692"/>
              <a:ext cx="1807535" cy="523220"/>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defTabSz="1019175" rtl="0" eaLnBrk="0" fontAlgn="base" latinLnBrk="0" hangingPunct="0">
                <a:lnSpc>
                  <a:spcPct val="100000"/>
                </a:lnSpc>
                <a:spcBef>
                  <a:spcPct val="0"/>
                </a:spcBef>
                <a:spcAft>
                  <a:spcPct val="0"/>
                </a:spcAft>
                <a:buClrTx/>
                <a:buSzTx/>
                <a:buFontTx/>
                <a:buNone/>
                <a:tabLst/>
              </a:pPr>
              <a:r>
                <a:rPr kumimoji="0" lang="en-US" sz="2200" b="1" u="none" strike="noStrike" cap="none" normalizeH="0" baseline="0" smtClean="0">
                  <a:ln>
                    <a:noFill/>
                  </a:ln>
                  <a:solidFill>
                    <a:schemeClr val="tx1"/>
                  </a:solidFill>
                  <a:effectLst/>
                  <a:latin typeface="+mj-lt"/>
                </a:rPr>
                <a:t>Compilers</a:t>
              </a:r>
            </a:p>
          </p:txBody>
        </p:sp>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0989" y="3672240"/>
              <a:ext cx="1828800" cy="561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descr="http://llvm.org/img/DragonMediu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9589" y="2001309"/>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Image result for gcc logo"/>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435" r="15831"/>
            <a:stretch/>
          </p:blipFill>
          <p:spPr bwMode="auto">
            <a:xfrm>
              <a:off x="6310899" y="4674984"/>
              <a:ext cx="1108981" cy="11914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8588813" y="745265"/>
            <a:ext cx="4409316" cy="5875647"/>
            <a:chOff x="8588813" y="745265"/>
            <a:chExt cx="4409316" cy="5875647"/>
          </a:xfrm>
        </p:grpSpPr>
        <p:sp>
          <p:nvSpPr>
            <p:cNvPr id="14" name="Rectangle 13"/>
            <p:cNvSpPr/>
            <p:nvPr/>
          </p:nvSpPr>
          <p:spPr bwMode="auto">
            <a:xfrm>
              <a:off x="9857046" y="6097692"/>
              <a:ext cx="1807535" cy="523220"/>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defTabSz="1019175" rtl="0" eaLnBrk="0" fontAlgn="base" latinLnBrk="0" hangingPunct="0">
                <a:lnSpc>
                  <a:spcPct val="100000"/>
                </a:lnSpc>
                <a:spcBef>
                  <a:spcPct val="0"/>
                </a:spcBef>
                <a:spcAft>
                  <a:spcPct val="0"/>
                </a:spcAft>
                <a:buClrTx/>
                <a:buSzTx/>
                <a:buFontTx/>
                <a:buNone/>
                <a:tabLst/>
              </a:pPr>
              <a:r>
                <a:rPr kumimoji="0" lang="en-US" sz="2200" b="1" u="none" strike="noStrike" cap="none" normalizeH="0" baseline="0" smtClean="0">
                  <a:ln>
                    <a:noFill/>
                  </a:ln>
                  <a:solidFill>
                    <a:schemeClr val="tx1"/>
                  </a:solidFill>
                  <a:effectLst/>
                  <a:latin typeface="+mj-lt"/>
                </a:rPr>
                <a:t>Devices</a:t>
              </a:r>
            </a:p>
          </p:txBody>
        </p:sp>
        <p:pic>
          <p:nvPicPr>
            <p:cNvPr id="1047" name="Picture 23" descr="Apple iPhone 5S 16gb Black / White"/>
            <p:cNvPicPr>
              <a:picLocks noChangeAspect="1" noChangeArrowheads="1"/>
            </p:cNvPicPr>
            <p:nvPr/>
          </p:nvPicPr>
          <p:blipFill rotWithShape="1">
            <a:blip r:embed="rId8">
              <a:extLst>
                <a:ext uri="{28A0092B-C50C-407E-A947-70E740481C1C}">
                  <a14:useLocalDpi xmlns:a14="http://schemas.microsoft.com/office/drawing/2010/main" val="0"/>
                </a:ext>
              </a:extLst>
            </a:blip>
            <a:srcRect l="32761" r="34478"/>
            <a:stretch/>
          </p:blipFill>
          <p:spPr bwMode="auto">
            <a:xfrm>
              <a:off x="11675525" y="4171552"/>
              <a:ext cx="875692" cy="1781992"/>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PlayStation 4 500GB Console (PS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9751809" y="4306422"/>
              <a:ext cx="1617835" cy="161783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ttp://www.mapleuk.co.uk/ekmps/shops/mapleuk/images/apple-macbook-pro-15.4-x22-intel-core-i7-2ghz-quad-8gb-laptop-mc721b-a-refurbished-%5b2%5d-259-p.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10515917" y="865207"/>
              <a:ext cx="1752272" cy="107624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Xbox One"/>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6273" r="13153"/>
            <a:stretch/>
          </p:blipFill>
          <p:spPr bwMode="auto">
            <a:xfrm>
              <a:off x="11190593" y="2786115"/>
              <a:ext cx="1807536" cy="960451"/>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http://www.staples-3p.com/s7/is/image/Staples/m002794593_sc7?$splssku$"/>
            <p:cNvPicPr>
              <a:picLocks noChangeAspect="1" noChangeArrowheads="1"/>
            </p:cNvPicPr>
            <p:nvPr/>
          </p:nvPicPr>
          <p:blipFill rotWithShape="1">
            <a:blip r:embed="rId12">
              <a:extLst>
                <a:ext uri="{28A0092B-C50C-407E-A947-70E740481C1C}">
                  <a14:useLocalDpi xmlns:a14="http://schemas.microsoft.com/office/drawing/2010/main" val="0"/>
                </a:ext>
              </a:extLst>
            </a:blip>
            <a:srcRect l="18579" t="10158" r="18780" b="11193"/>
            <a:stretch/>
          </p:blipFill>
          <p:spPr bwMode="auto">
            <a:xfrm flipH="1">
              <a:off x="8588813" y="2291861"/>
              <a:ext cx="1315400" cy="1651559"/>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mage result for amazon echo"/>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5855" r="28783"/>
            <a:stretch/>
          </p:blipFill>
          <p:spPr bwMode="auto">
            <a:xfrm>
              <a:off x="8886280" y="4303195"/>
              <a:ext cx="733135" cy="161616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https://g.foolcdn.com/editorial/images/212496/apple-watch_large.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9339933" y="745265"/>
              <a:ext cx="986084" cy="1167999"/>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https://images-na.ssl-images-amazon.com/images/I/61P3Ey2JN1L._SL1000_.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949607" y="2541435"/>
              <a:ext cx="1273644" cy="12736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3280000" y="480484"/>
            <a:ext cx="1807535" cy="6140428"/>
            <a:chOff x="3334430" y="480484"/>
            <a:chExt cx="1807535" cy="6140428"/>
          </a:xfrm>
        </p:grpSpPr>
        <p:sp>
          <p:nvSpPr>
            <p:cNvPr id="15" name="Rectangle 14"/>
            <p:cNvSpPr/>
            <p:nvPr/>
          </p:nvSpPr>
          <p:spPr bwMode="auto">
            <a:xfrm>
              <a:off x="3334430" y="6097692"/>
              <a:ext cx="1807535" cy="523220"/>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defTabSz="1019175" rtl="0" eaLnBrk="0" fontAlgn="base" latinLnBrk="0" hangingPunct="0">
                <a:lnSpc>
                  <a:spcPct val="100000"/>
                </a:lnSpc>
                <a:spcBef>
                  <a:spcPct val="0"/>
                </a:spcBef>
                <a:spcAft>
                  <a:spcPct val="0"/>
                </a:spcAft>
                <a:buClrTx/>
                <a:buSzTx/>
                <a:buFontTx/>
                <a:buNone/>
                <a:tabLst/>
              </a:pPr>
              <a:r>
                <a:rPr kumimoji="0" lang="en-US" sz="2200" b="1" u="none" strike="noStrike" cap="none" normalizeH="0" baseline="0" smtClean="0">
                  <a:ln>
                    <a:noFill/>
                  </a:ln>
                  <a:solidFill>
                    <a:schemeClr val="tx1"/>
                  </a:solidFill>
                  <a:effectLst/>
                  <a:latin typeface="+mj-lt"/>
                </a:rPr>
                <a:t>OSes</a:t>
              </a:r>
            </a:p>
          </p:txBody>
        </p:sp>
        <p:pic>
          <p:nvPicPr>
            <p:cNvPr id="1039" name="Picture 15" descr="Microsoft Windows 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19299" y="4828658"/>
              <a:ext cx="1037797" cy="1037797"/>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Android robot logo"/>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19299" y="3716582"/>
              <a:ext cx="1037797" cy="1037797"/>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Apple iOS logo"/>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05823" y="2797930"/>
              <a:ext cx="864749" cy="864749"/>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Image result for mac os logo"/>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19299" y="480484"/>
              <a:ext cx="1037797" cy="1037797"/>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http://www.studyweb.com/wp-content/uploads/2008/03/5654683066_6703251656.jp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1031"/>
            <a:stretch/>
          </p:blipFill>
          <p:spPr bwMode="auto">
            <a:xfrm>
              <a:off x="3831503" y="1705474"/>
              <a:ext cx="813388" cy="9902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4174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10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1000"/>
                                        <p:tgtEl>
                                          <p:spTgt spid="31"/>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1000"/>
                                        <p:tgtEl>
                                          <p:spTgt spid="30"/>
                                        </p:tgtEl>
                                      </p:cBhvr>
                                    </p:animEffect>
                                  </p:childTnLst>
                                </p:cTn>
                              </p:par>
                              <p:par>
                                <p:cTn id="14" presetID="22" presetClass="entr" presetSubtype="4"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Motivations</a:t>
            </a:r>
            <a:endParaRPr lang="en-US"/>
          </a:p>
        </p:txBody>
      </p:sp>
      <p:sp>
        <p:nvSpPr>
          <p:cNvPr id="3" name="Content Placeholder 2"/>
          <p:cNvSpPr>
            <a:spLocks noGrp="1"/>
          </p:cNvSpPr>
          <p:nvPr>
            <p:ph idx="1"/>
          </p:nvPr>
        </p:nvSpPr>
        <p:spPr>
          <a:xfrm>
            <a:off x="3592256" y="3784479"/>
            <a:ext cx="7750629" cy="2292935"/>
          </a:xfrm>
        </p:spPr>
        <p:txBody>
          <a:bodyPr/>
          <a:lstStyle/>
          <a:p>
            <a:r>
              <a:rPr lang="en-US" smtClean="0"/>
              <a:t>Because </a:t>
            </a:r>
            <a:r>
              <a:rPr lang="en-US" i="1" smtClean="0"/>
              <a:t>you never know...</a:t>
            </a:r>
          </a:p>
          <a:p>
            <a:pPr lvl="2"/>
            <a:r>
              <a:rPr lang="en-US" smtClean="0"/>
              <a:t>Stock hardware </a:t>
            </a:r>
            <a:r>
              <a:rPr lang="en-US"/>
              <a:t>closes gap with custom </a:t>
            </a:r>
            <a:r>
              <a:rPr lang="en-US" smtClean="0"/>
              <a:t>hardware.</a:t>
            </a:r>
            <a:endParaRPr lang="en-US"/>
          </a:p>
          <a:p>
            <a:pPr lvl="2"/>
            <a:r>
              <a:rPr lang="en-US"/>
              <a:t>Different </a:t>
            </a:r>
            <a:r>
              <a:rPr lang="en-US" smtClean="0"/>
              <a:t>platform </a:t>
            </a:r>
            <a:r>
              <a:rPr lang="en-US"/>
              <a:t>better serves business </a:t>
            </a:r>
            <a:r>
              <a:rPr lang="en-US" smtClean="0"/>
              <a:t>needs.</a:t>
            </a:r>
            <a:endParaRPr lang="en-US"/>
          </a:p>
          <a:p>
            <a:pPr lvl="2"/>
            <a:r>
              <a:rPr lang="en-US" smtClean="0"/>
              <a:t>New platforms offer new customers.</a:t>
            </a:r>
            <a:endParaRPr lang="en-US"/>
          </a:p>
          <a:p>
            <a:pPr lvl="2"/>
            <a:r>
              <a:rPr lang="en-US"/>
              <a:t>Change in compilers.</a:t>
            </a:r>
          </a:p>
        </p:txBody>
      </p:sp>
      <p:sp>
        <p:nvSpPr>
          <p:cNvPr id="4" name="Footer Placeholder 3"/>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5" name="Slide Number Placeholder 4"/>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19</a:t>
            </a:fld>
            <a:endParaRPr lang="en-US" sz="1800" b="1"/>
          </a:p>
        </p:txBody>
      </p:sp>
      <p:sp>
        <p:nvSpPr>
          <p:cNvPr id="7" name="Rectangle 6"/>
          <p:cNvSpPr/>
          <p:nvPr/>
        </p:nvSpPr>
        <p:spPr>
          <a:xfrm>
            <a:off x="1201429" y="3345897"/>
            <a:ext cx="1777156" cy="3170099"/>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0000" b="1" cap="none" spc="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a:t>
            </a:r>
            <a:endParaRPr lang="en-US" sz="20000" b="1" cap="none" spc="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nvGrpSpPr>
          <p:cNvPr id="12" name="Group 11"/>
          <p:cNvGrpSpPr/>
          <p:nvPr/>
        </p:nvGrpSpPr>
        <p:grpSpPr>
          <a:xfrm>
            <a:off x="1201429" y="515871"/>
            <a:ext cx="5582430" cy="3170099"/>
            <a:chOff x="1201429" y="515871"/>
            <a:chExt cx="5582430" cy="3170099"/>
          </a:xfrm>
        </p:grpSpPr>
        <p:sp>
          <p:nvSpPr>
            <p:cNvPr id="6" name="Rectangle 5"/>
            <p:cNvSpPr/>
            <p:nvPr/>
          </p:nvSpPr>
          <p:spPr>
            <a:xfrm>
              <a:off x="1201429" y="515871"/>
              <a:ext cx="1777156" cy="3170099"/>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0000" b="1" cap="none" spc="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a:t>
              </a:r>
              <a:endParaRPr lang="en-US" sz="20000" b="1" cap="none" spc="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10" name="Content Placeholder 2"/>
            <p:cNvSpPr txBox="1">
              <a:spLocks/>
            </p:cNvSpPr>
            <p:nvPr/>
          </p:nvSpPr>
          <p:spPr bwMode="auto">
            <a:xfrm>
              <a:off x="3592256" y="1948571"/>
              <a:ext cx="3191603" cy="30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342900" indent="-342900" algn="l" defTabSz="1019175" rtl="0" eaLnBrk="0" fontAlgn="base" hangingPunct="0">
                <a:lnSpc>
                  <a:spcPct val="90000"/>
                </a:lnSpc>
                <a:spcBef>
                  <a:spcPts val="1500"/>
                </a:spcBef>
                <a:spcAft>
                  <a:spcPct val="0"/>
                </a:spcAft>
                <a:buFont typeface="Wingdings" pitchFamily="2" charset="2"/>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ea typeface="+mn-ea"/>
                  <a:cs typeface="+mn-cs"/>
                </a:defRPr>
              </a:lvl1pPr>
              <a:lvl2pPr marL="223838" indent="9525" algn="l" defTabSz="1019175" rtl="0" eaLnBrk="0" fontAlgn="base" hangingPunct="0">
                <a:lnSpc>
                  <a:spcPct val="90000"/>
                </a:lnSpc>
                <a:spcBef>
                  <a:spcPts val="1000"/>
                </a:spcBef>
                <a:spcAft>
                  <a:spcPct val="0"/>
                </a:spcAft>
                <a:buClr>
                  <a:schemeClr val="tx1"/>
                </a:buClr>
                <a:buSzPct val="125000"/>
                <a:buFont typeface="Wingdings" pitchFamily="2" charset="2"/>
                <a:tabLst>
                  <a:tab pos="228600" algn="l"/>
                  <a:tab pos="457200" algn="l"/>
                  <a:tab pos="514350" algn="l"/>
                  <a:tab pos="685800" algn="l"/>
                  <a:tab pos="914400" algn="l"/>
                  <a:tab pos="1143000" algn="l"/>
                  <a:tab pos="1371600" algn="l"/>
                  <a:tab pos="4572000" algn="l"/>
                  <a:tab pos="5715000" algn="l"/>
                </a:tabLst>
                <a:defRPr sz="2000">
                  <a:solidFill>
                    <a:schemeClr val="bg2"/>
                  </a:solidFill>
                  <a:latin typeface="Consolas" panose="020B0609020204030204" pitchFamily="49" charset="0"/>
                  <a:cs typeface="Consolas" panose="020B0609020204030204" pitchFamily="49" charset="0"/>
                </a:defRPr>
              </a:lvl2pPr>
              <a:lvl3pPr marL="454025" indent="-228600" algn="l" defTabSz="1019175" rtl="0" eaLnBrk="0" fontAlgn="base" hangingPunct="0">
                <a:lnSpc>
                  <a:spcPct val="90000"/>
                </a:lnSpc>
                <a:spcBef>
                  <a:spcPts val="1500"/>
                </a:spcBef>
                <a:spcAft>
                  <a:spcPct val="0"/>
                </a:spcAft>
                <a:buClr>
                  <a:schemeClr val="tx1"/>
                </a:buClr>
                <a:buSzPct val="125000"/>
                <a:buFont typeface="Wingdings" pitchFamily="2" charset="2"/>
                <a:buChar char="§"/>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defRPr>
              </a:lvl3pPr>
              <a:lvl4pPr marL="684213" indent="-228600" algn="l" defTabSz="1019175" rtl="0" eaLnBrk="0" fontAlgn="base" hangingPunct="0">
                <a:lnSpc>
                  <a:spcPct val="90000"/>
                </a:lnSpc>
                <a:spcBef>
                  <a:spcPts val="400"/>
                </a:spcBef>
                <a:spcAft>
                  <a:spcPct val="0"/>
                </a:spcAft>
                <a:buClr>
                  <a:schemeClr val="hlink"/>
                </a:buClr>
                <a:buSzPct val="80000"/>
                <a:buFont typeface="Wingdings 3" pitchFamily="18" charset="2"/>
                <a:buChar char="Æ"/>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defRPr>
              </a:lvl4pPr>
              <a:lvl5pPr marL="909638" indent="-223838" algn="l" defTabSz="1019175" rtl="0" eaLnBrk="0" fontAlgn="base" hangingPunct="0">
                <a:lnSpc>
                  <a:spcPct val="90000"/>
                </a:lnSpc>
                <a:spcBef>
                  <a:spcPts val="100"/>
                </a:spcBef>
                <a:spcAft>
                  <a:spcPct val="0"/>
                </a:spcAft>
                <a:buSzPct val="110000"/>
                <a:buFont typeface="Wingdings" pitchFamily="2" charset="2"/>
                <a:buChar char="w"/>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defRPr>
              </a:lvl5pPr>
              <a:lvl6pPr marL="1366838" indent="-223838" algn="l" defTabSz="1019175" rtl="0" fontAlgn="base">
                <a:lnSpc>
                  <a:spcPct val="90000"/>
                </a:lnSpc>
                <a:spcBef>
                  <a:spcPts val="100"/>
                </a:spcBef>
                <a:spcAft>
                  <a:spcPct val="0"/>
                </a:spcAft>
                <a:buSzPct val="110000"/>
                <a:buFont typeface="Wingdings" pitchFamily="2" charset="2"/>
                <a:buChar char="w"/>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defRPr>
              </a:lvl6pPr>
              <a:lvl7pPr marL="1824038" indent="-223838" algn="l" defTabSz="1019175" rtl="0" fontAlgn="base">
                <a:lnSpc>
                  <a:spcPct val="90000"/>
                </a:lnSpc>
                <a:spcBef>
                  <a:spcPts val="100"/>
                </a:spcBef>
                <a:spcAft>
                  <a:spcPct val="0"/>
                </a:spcAft>
                <a:buSzPct val="110000"/>
                <a:buFont typeface="Wingdings" pitchFamily="2" charset="2"/>
                <a:buChar char="w"/>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defRPr>
              </a:lvl7pPr>
              <a:lvl8pPr marL="2281238" indent="-223838" algn="l" defTabSz="1019175" rtl="0" fontAlgn="base">
                <a:lnSpc>
                  <a:spcPct val="90000"/>
                </a:lnSpc>
                <a:spcBef>
                  <a:spcPts val="100"/>
                </a:spcBef>
                <a:spcAft>
                  <a:spcPct val="0"/>
                </a:spcAft>
                <a:buSzPct val="110000"/>
                <a:buFont typeface="Wingdings" pitchFamily="2" charset="2"/>
                <a:buChar char="w"/>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defRPr>
              </a:lvl8pPr>
              <a:lvl9pPr marL="2738438" indent="-223838" algn="l" defTabSz="1019175" rtl="0" fontAlgn="base">
                <a:lnSpc>
                  <a:spcPct val="90000"/>
                </a:lnSpc>
                <a:spcBef>
                  <a:spcPts val="100"/>
                </a:spcBef>
                <a:spcAft>
                  <a:spcPct val="0"/>
                </a:spcAft>
                <a:buSzPct val="110000"/>
                <a:buFont typeface="Wingdings" pitchFamily="2" charset="2"/>
                <a:buChar char="w"/>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defRPr>
              </a:lvl9pPr>
            </a:lstStyle>
            <a:p>
              <a:r>
                <a:rPr lang="en-US" kern="0" smtClean="0"/>
                <a:t>Because you know.</a:t>
              </a:r>
              <a:endParaRPr lang="en-US" i="1" kern="0" smtClean="0"/>
            </a:p>
          </p:txBody>
        </p:sp>
      </p:grpSp>
    </p:spTree>
    <p:extLst>
      <p:ext uri="{BB962C8B-B14F-4D97-AF65-F5344CB8AC3E}">
        <p14:creationId xmlns:p14="http://schemas.microsoft.com/office/powerpoint/2010/main" val="191884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My Life with Computers</a:t>
            </a:r>
            <a:endParaRPr lang="en-US"/>
          </a:p>
        </p:txBody>
      </p:sp>
      <p:sp>
        <p:nvSpPr>
          <p:cNvPr id="4" name="Footer Placeholder 3"/>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5" name="Slide Number Placeholder 4"/>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2</a:t>
            </a:fld>
            <a:endParaRPr lang="en-US" sz="1800" b="1"/>
          </a:p>
        </p:txBody>
      </p:sp>
      <p:sp>
        <p:nvSpPr>
          <p:cNvPr id="79" name="Rectangle 78"/>
          <p:cNvSpPr/>
          <p:nvPr/>
        </p:nvSpPr>
        <p:spPr bwMode="auto">
          <a:xfrm>
            <a:off x="2694444" y="2678878"/>
            <a:ext cx="914400" cy="523220"/>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smtClean="0">
                <a:ln>
                  <a:noFill/>
                </a:ln>
                <a:solidFill>
                  <a:schemeClr val="tx1"/>
                </a:solidFill>
                <a:effectLst/>
                <a:latin typeface="+mj-lt"/>
              </a:rPr>
              <a:t>1970</a:t>
            </a:r>
          </a:p>
        </p:txBody>
      </p:sp>
      <p:cxnSp>
        <p:nvCxnSpPr>
          <p:cNvPr id="82" name="Straight Connector 81"/>
          <p:cNvCxnSpPr/>
          <p:nvPr/>
        </p:nvCxnSpPr>
        <p:spPr bwMode="auto">
          <a:xfrm flipV="1">
            <a:off x="5202532" y="3201128"/>
            <a:ext cx="0" cy="185391"/>
          </a:xfrm>
          <a:prstGeom prst="line">
            <a:avLst/>
          </a:prstGeom>
          <a:noFill/>
          <a:ln w="381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p:cNvCxnSpPr/>
          <p:nvPr/>
        </p:nvCxnSpPr>
        <p:spPr bwMode="auto">
          <a:xfrm flipV="1">
            <a:off x="7253115" y="3201128"/>
            <a:ext cx="0" cy="185391"/>
          </a:xfrm>
          <a:prstGeom prst="line">
            <a:avLst/>
          </a:prstGeom>
          <a:noFill/>
          <a:ln w="381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5" name="Rectangle 84"/>
          <p:cNvSpPr/>
          <p:nvPr/>
        </p:nvSpPr>
        <p:spPr bwMode="auto">
          <a:xfrm>
            <a:off x="4744069" y="2678878"/>
            <a:ext cx="914400" cy="523220"/>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smtClean="0">
                <a:ln>
                  <a:noFill/>
                </a:ln>
                <a:solidFill>
                  <a:schemeClr val="tx1"/>
                </a:solidFill>
                <a:effectLst/>
                <a:latin typeface="+mj-lt"/>
              </a:rPr>
              <a:t>1980</a:t>
            </a:r>
          </a:p>
        </p:txBody>
      </p:sp>
      <p:grpSp>
        <p:nvGrpSpPr>
          <p:cNvPr id="8" name="Group 7"/>
          <p:cNvGrpSpPr/>
          <p:nvPr/>
        </p:nvGrpSpPr>
        <p:grpSpPr>
          <a:xfrm>
            <a:off x="625408" y="4127980"/>
            <a:ext cx="11900738" cy="523220"/>
            <a:chOff x="625408" y="4127980"/>
            <a:chExt cx="11900738" cy="523220"/>
          </a:xfrm>
        </p:grpSpPr>
        <p:sp>
          <p:nvSpPr>
            <p:cNvPr id="3" name="Rectangle 2"/>
            <p:cNvSpPr/>
            <p:nvPr/>
          </p:nvSpPr>
          <p:spPr bwMode="auto">
            <a:xfrm>
              <a:off x="3423414" y="4175101"/>
              <a:ext cx="410614" cy="428979"/>
            </a:xfrm>
            <a:prstGeom prst="rect">
              <a:avLst/>
            </a:prstGeom>
            <a:solidFill>
              <a:srgbClr val="0070C0"/>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88" name="Rectangle 87"/>
            <p:cNvSpPr/>
            <p:nvPr/>
          </p:nvSpPr>
          <p:spPr bwMode="auto">
            <a:xfrm>
              <a:off x="4628639" y="4175101"/>
              <a:ext cx="7897507" cy="428978"/>
            </a:xfrm>
            <a:prstGeom prst="rect">
              <a:avLst/>
            </a:prstGeom>
            <a:solidFill>
              <a:srgbClr val="0070C0"/>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91" name="Rectangle 90"/>
            <p:cNvSpPr/>
            <p:nvPr/>
          </p:nvSpPr>
          <p:spPr bwMode="auto">
            <a:xfrm>
              <a:off x="625408" y="4127980"/>
              <a:ext cx="1791758" cy="523220"/>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r" defTabSz="1019175"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smtClean="0">
                  <a:ln>
                    <a:noFill/>
                  </a:ln>
                  <a:solidFill>
                    <a:schemeClr val="tx1"/>
                  </a:solidFill>
                  <a:effectLst/>
                  <a:latin typeface="+mj-lt"/>
                </a:rPr>
                <a:t>Programmer</a:t>
              </a:r>
            </a:p>
          </p:txBody>
        </p:sp>
      </p:grpSp>
      <p:grpSp>
        <p:nvGrpSpPr>
          <p:cNvPr id="11" name="Group 10"/>
          <p:cNvGrpSpPr/>
          <p:nvPr/>
        </p:nvGrpSpPr>
        <p:grpSpPr>
          <a:xfrm>
            <a:off x="1208315" y="4752715"/>
            <a:ext cx="11309531" cy="523220"/>
            <a:chOff x="1208315" y="4752715"/>
            <a:chExt cx="11309531" cy="523220"/>
          </a:xfrm>
        </p:grpSpPr>
        <p:sp>
          <p:nvSpPr>
            <p:cNvPr id="89" name="Rectangle 88"/>
            <p:cNvSpPr/>
            <p:nvPr/>
          </p:nvSpPr>
          <p:spPr bwMode="auto">
            <a:xfrm>
              <a:off x="3620421" y="4768104"/>
              <a:ext cx="213607" cy="492443"/>
            </a:xfrm>
            <a:prstGeom prst="rect">
              <a:avLst/>
            </a:prstGeom>
            <a:solidFill>
              <a:srgbClr val="FF66CC"/>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indent="-212725" defTabSz="1019175"/>
              <a:endParaRPr lang="en-US"/>
            </a:p>
          </p:txBody>
        </p:sp>
        <p:sp>
          <p:nvSpPr>
            <p:cNvPr id="90" name="Rectangle 89"/>
            <p:cNvSpPr/>
            <p:nvPr/>
          </p:nvSpPr>
          <p:spPr bwMode="auto">
            <a:xfrm>
              <a:off x="4628639" y="4768104"/>
              <a:ext cx="7889207" cy="492443"/>
            </a:xfrm>
            <a:prstGeom prst="rect">
              <a:avLst/>
            </a:prstGeom>
            <a:solidFill>
              <a:srgbClr val="FF66CC"/>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indent="-212725" defTabSz="1019175"/>
              <a:endParaRPr lang="en-US"/>
            </a:p>
          </p:txBody>
        </p:sp>
        <p:sp>
          <p:nvSpPr>
            <p:cNvPr id="92" name="Rectangle 91"/>
            <p:cNvSpPr/>
            <p:nvPr/>
          </p:nvSpPr>
          <p:spPr bwMode="auto">
            <a:xfrm>
              <a:off x="1208315" y="4752715"/>
              <a:ext cx="1208852" cy="523220"/>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r" defTabSz="1019175" rtl="0" eaLnBrk="0" fontAlgn="base" latinLnBrk="0" hangingPunct="0">
                <a:lnSpc>
                  <a:spcPct val="100000"/>
                </a:lnSpc>
                <a:spcBef>
                  <a:spcPct val="0"/>
                </a:spcBef>
                <a:spcAft>
                  <a:spcPct val="0"/>
                </a:spcAft>
                <a:buClrTx/>
                <a:buSzTx/>
                <a:buFontTx/>
                <a:buNone/>
                <a:tabLst/>
              </a:pPr>
              <a:r>
                <a:rPr lang="en-US" sz="2200" smtClean="0">
                  <a:latin typeface="+mj-lt"/>
                </a:rPr>
                <a:t>Teacher</a:t>
              </a:r>
              <a:endParaRPr kumimoji="0" lang="en-US" sz="2200" b="0" i="0" u="none" strike="noStrike" cap="none" normalizeH="0" baseline="0" smtClean="0">
                <a:ln>
                  <a:noFill/>
                </a:ln>
                <a:solidFill>
                  <a:schemeClr val="tx1"/>
                </a:solidFill>
                <a:effectLst/>
                <a:latin typeface="+mj-lt"/>
              </a:endParaRPr>
            </a:p>
          </p:txBody>
        </p:sp>
      </p:grpSp>
      <p:cxnSp>
        <p:nvCxnSpPr>
          <p:cNvPr id="7" name="Straight Connector 6"/>
          <p:cNvCxnSpPr/>
          <p:nvPr/>
        </p:nvCxnSpPr>
        <p:spPr bwMode="auto">
          <a:xfrm>
            <a:off x="914400" y="3293823"/>
            <a:ext cx="11926711" cy="0"/>
          </a:xfrm>
          <a:prstGeom prst="line">
            <a:avLst/>
          </a:prstGeom>
          <a:noFill/>
          <a:ln w="38100" cap="flat" cmpd="sng" algn="ctr">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oup 11"/>
          <p:cNvGrpSpPr/>
          <p:nvPr/>
        </p:nvGrpSpPr>
        <p:grpSpPr>
          <a:xfrm>
            <a:off x="1521286" y="3503245"/>
            <a:ext cx="11340703" cy="523220"/>
            <a:chOff x="1521286" y="3503245"/>
            <a:chExt cx="11340703" cy="523220"/>
          </a:xfrm>
        </p:grpSpPr>
        <p:sp>
          <p:nvSpPr>
            <p:cNvPr id="95" name="Rectangle 94"/>
            <p:cNvSpPr/>
            <p:nvPr/>
          </p:nvSpPr>
          <p:spPr bwMode="auto">
            <a:xfrm>
              <a:off x="3233378" y="3550366"/>
              <a:ext cx="600650" cy="428979"/>
            </a:xfrm>
            <a:prstGeom prst="rect">
              <a:avLst/>
            </a:prstGeom>
            <a:solidFill>
              <a:srgbClr val="00B050"/>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96" name="Rectangle 95"/>
            <p:cNvSpPr/>
            <p:nvPr/>
          </p:nvSpPr>
          <p:spPr bwMode="auto">
            <a:xfrm>
              <a:off x="4628639" y="3550365"/>
              <a:ext cx="8233350" cy="428978"/>
            </a:xfrm>
            <a:prstGeom prst="rect">
              <a:avLst/>
            </a:prstGeom>
            <a:solidFill>
              <a:srgbClr val="00B050"/>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97" name="Rectangle 96"/>
            <p:cNvSpPr/>
            <p:nvPr/>
          </p:nvSpPr>
          <p:spPr bwMode="auto">
            <a:xfrm>
              <a:off x="1521286" y="3503245"/>
              <a:ext cx="895879" cy="523220"/>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r" defTabSz="1019175"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smtClean="0">
                  <a:ln>
                    <a:noFill/>
                  </a:ln>
                  <a:solidFill>
                    <a:schemeClr val="tx1"/>
                  </a:solidFill>
                  <a:effectLst/>
                  <a:latin typeface="+mj-lt"/>
                </a:rPr>
                <a:t>User</a:t>
              </a:r>
              <a:endParaRPr lang="en-US" sz="2200">
                <a:latin typeface="+mj-lt"/>
              </a:endParaRPr>
            </a:p>
          </p:txBody>
        </p:sp>
      </p:grpSp>
      <p:cxnSp>
        <p:nvCxnSpPr>
          <p:cNvPr id="98" name="Straight Connector 97"/>
          <p:cNvCxnSpPr/>
          <p:nvPr/>
        </p:nvCxnSpPr>
        <p:spPr bwMode="auto">
          <a:xfrm flipV="1">
            <a:off x="3151644" y="3201128"/>
            <a:ext cx="0" cy="185391"/>
          </a:xfrm>
          <a:prstGeom prst="line">
            <a:avLst/>
          </a:prstGeom>
          <a:noFill/>
          <a:ln w="381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Straight Connector 98"/>
          <p:cNvCxnSpPr/>
          <p:nvPr/>
        </p:nvCxnSpPr>
        <p:spPr bwMode="auto">
          <a:xfrm flipV="1">
            <a:off x="9330798" y="3201128"/>
            <a:ext cx="0" cy="185391"/>
          </a:xfrm>
          <a:prstGeom prst="line">
            <a:avLst/>
          </a:prstGeom>
          <a:noFill/>
          <a:ln w="381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Straight Connector 99"/>
          <p:cNvCxnSpPr/>
          <p:nvPr/>
        </p:nvCxnSpPr>
        <p:spPr bwMode="auto">
          <a:xfrm flipV="1">
            <a:off x="11387511" y="3201128"/>
            <a:ext cx="0" cy="185391"/>
          </a:xfrm>
          <a:prstGeom prst="line">
            <a:avLst/>
          </a:prstGeom>
          <a:noFill/>
          <a:ln w="381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Rectangle 100"/>
          <p:cNvSpPr/>
          <p:nvPr/>
        </p:nvSpPr>
        <p:spPr bwMode="auto">
          <a:xfrm>
            <a:off x="8874514" y="2678878"/>
            <a:ext cx="914400" cy="523220"/>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smtClean="0">
                <a:ln>
                  <a:noFill/>
                </a:ln>
                <a:solidFill>
                  <a:schemeClr val="tx1"/>
                </a:solidFill>
                <a:effectLst/>
                <a:latin typeface="+mj-lt"/>
              </a:rPr>
              <a:t>2000</a:t>
            </a:r>
          </a:p>
        </p:txBody>
      </p:sp>
      <p:sp>
        <p:nvSpPr>
          <p:cNvPr id="102" name="Rectangle 101"/>
          <p:cNvSpPr/>
          <p:nvPr/>
        </p:nvSpPr>
        <p:spPr bwMode="auto">
          <a:xfrm>
            <a:off x="6795517" y="2678878"/>
            <a:ext cx="914400" cy="523220"/>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smtClean="0">
                <a:ln>
                  <a:noFill/>
                </a:ln>
                <a:solidFill>
                  <a:schemeClr val="tx1"/>
                </a:solidFill>
                <a:effectLst/>
                <a:latin typeface="+mj-lt"/>
              </a:rPr>
              <a:t>1990</a:t>
            </a:r>
          </a:p>
        </p:txBody>
      </p:sp>
      <p:sp>
        <p:nvSpPr>
          <p:cNvPr id="103" name="Rectangle 102"/>
          <p:cNvSpPr/>
          <p:nvPr/>
        </p:nvSpPr>
        <p:spPr bwMode="auto">
          <a:xfrm>
            <a:off x="10931675" y="2678878"/>
            <a:ext cx="914400" cy="523220"/>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smtClean="0">
                <a:ln>
                  <a:noFill/>
                </a:ln>
                <a:solidFill>
                  <a:schemeClr val="tx1"/>
                </a:solidFill>
                <a:effectLst/>
                <a:latin typeface="+mj-lt"/>
              </a:rPr>
              <a:t>2010</a:t>
            </a:r>
          </a:p>
        </p:txBody>
      </p:sp>
      <p:sp>
        <p:nvSpPr>
          <p:cNvPr id="93" name="Rectangle 92"/>
          <p:cNvSpPr/>
          <p:nvPr/>
        </p:nvSpPr>
        <p:spPr bwMode="auto">
          <a:xfrm>
            <a:off x="827314" y="5377450"/>
            <a:ext cx="1589852" cy="523220"/>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r" defTabSz="1019175" rtl="0" eaLnBrk="0" fontAlgn="base" latinLnBrk="0" hangingPunct="0">
              <a:lnSpc>
                <a:spcPct val="100000"/>
              </a:lnSpc>
              <a:spcBef>
                <a:spcPct val="0"/>
              </a:spcBef>
              <a:spcAft>
                <a:spcPct val="0"/>
              </a:spcAft>
              <a:buClrTx/>
              <a:buSzTx/>
              <a:buFontTx/>
              <a:buNone/>
              <a:tabLst/>
            </a:pPr>
            <a:r>
              <a:rPr lang="en-US" sz="2200" smtClean="0">
                <a:latin typeface="+mj-lt"/>
              </a:rPr>
              <a:t>Researcher</a:t>
            </a:r>
            <a:endParaRPr kumimoji="0" lang="en-US" sz="2200" b="0" i="0" u="none" strike="noStrike" cap="none" normalizeH="0" baseline="0" smtClean="0">
              <a:ln>
                <a:noFill/>
              </a:ln>
              <a:solidFill>
                <a:schemeClr val="tx1"/>
              </a:solidFill>
              <a:effectLst/>
              <a:latin typeface="+mj-lt"/>
            </a:endParaRPr>
          </a:p>
        </p:txBody>
      </p:sp>
      <p:sp>
        <p:nvSpPr>
          <p:cNvPr id="94" name="Rectangle 93"/>
          <p:cNvSpPr/>
          <p:nvPr/>
        </p:nvSpPr>
        <p:spPr bwMode="auto">
          <a:xfrm>
            <a:off x="6898069" y="5424571"/>
            <a:ext cx="1662031" cy="428978"/>
          </a:xfrm>
          <a:prstGeom prst="rect">
            <a:avLst/>
          </a:prstGeom>
          <a:solidFill>
            <a:srgbClr val="FFC000"/>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grpSp>
        <p:nvGrpSpPr>
          <p:cNvPr id="1024" name="Group 1023"/>
          <p:cNvGrpSpPr/>
          <p:nvPr/>
        </p:nvGrpSpPr>
        <p:grpSpPr>
          <a:xfrm>
            <a:off x="3369863" y="1453625"/>
            <a:ext cx="1371600" cy="1817620"/>
            <a:chOff x="3369863" y="1622960"/>
            <a:chExt cx="1371600" cy="1817620"/>
          </a:xfrm>
        </p:grpSpPr>
        <p:pic>
          <p:nvPicPr>
            <p:cNvPr id="1026" name="Picture 2" descr="Kiss, Kissing, Lips, Magical Adventure,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007245">
              <a:off x="3369863" y="1622960"/>
              <a:ext cx="1371600" cy="737235"/>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Arrow Connector 72"/>
            <p:cNvCxnSpPr/>
            <p:nvPr/>
          </p:nvCxnSpPr>
          <p:spPr bwMode="auto">
            <a:xfrm>
              <a:off x="3973689" y="2552820"/>
              <a:ext cx="0" cy="887760"/>
            </a:xfrm>
            <a:prstGeom prst="straightConnector1">
              <a:avLst/>
            </a:prstGeom>
            <a:noFill/>
            <a:ln w="25400" cap="flat" cmpd="sng" algn="ctr">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11176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wipe(left)">
                                      <p:cBhvr>
                                        <p:cTn id="22" dur="500"/>
                                        <p:tgtEl>
                                          <p:spTgt spid="93"/>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4"/>
                                        </p:tgtEl>
                                        <p:attrNameLst>
                                          <p:attrName>style.visibility</p:attrName>
                                        </p:attrNameLst>
                                      </p:cBhvr>
                                      <p:to>
                                        <p:strVal val="visible"/>
                                      </p:to>
                                    </p:set>
                                    <p:animEffect transition="in" filter="wipe(left)">
                                      <p:cBhvr>
                                        <p:cTn id="26" dur="500"/>
                                        <p:tgtEl>
                                          <p:spTgt spid="94"/>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1024"/>
                                        </p:tgtEl>
                                        <p:attrNameLst>
                                          <p:attrName>style.visibility</p:attrName>
                                        </p:attrNameLst>
                                      </p:cBhvr>
                                      <p:to>
                                        <p:strVal val="visible"/>
                                      </p:to>
                                    </p:set>
                                    <p:animEffect transition="in" filter="fade">
                                      <p:cBhvr>
                                        <p:cTn id="31" dur="1000"/>
                                        <p:tgtEl>
                                          <p:spTgt spid="1024"/>
                                        </p:tgtEl>
                                      </p:cBhvr>
                                    </p:animEffect>
                                    <p:anim calcmode="lin" valueType="num">
                                      <p:cBhvr>
                                        <p:cTn id="32" dur="1000" fill="hold"/>
                                        <p:tgtEl>
                                          <p:spTgt spid="1024"/>
                                        </p:tgtEl>
                                        <p:attrNameLst>
                                          <p:attrName>ppt_x</p:attrName>
                                        </p:attrNameLst>
                                      </p:cBhvr>
                                      <p:tavLst>
                                        <p:tav tm="0">
                                          <p:val>
                                            <p:strVal val="#ppt_x"/>
                                          </p:val>
                                        </p:tav>
                                        <p:tav tm="100000">
                                          <p:val>
                                            <p:strVal val="#ppt_x"/>
                                          </p:val>
                                        </p:tav>
                                      </p:tavLst>
                                    </p:anim>
                                    <p:anim calcmode="lin" valueType="num">
                                      <p:cBhvr>
                                        <p:cTn id="33" dur="1000" fill="hold"/>
                                        <p:tgtEl>
                                          <p:spTgt spid="10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Architecture for Portability</a:t>
            </a:r>
            <a:endParaRPr lang="en-US"/>
          </a:p>
        </p:txBody>
      </p:sp>
      <p:sp>
        <p:nvSpPr>
          <p:cNvPr id="4" name="Footer Placeholder 3"/>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5" name="Slide Number Placeholder 4"/>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20</a:t>
            </a:fld>
            <a:endParaRPr lang="en-US" sz="1800" b="1"/>
          </a:p>
        </p:txBody>
      </p:sp>
      <p:grpSp>
        <p:nvGrpSpPr>
          <p:cNvPr id="10" name="Group 9"/>
          <p:cNvGrpSpPr/>
          <p:nvPr/>
        </p:nvGrpSpPr>
        <p:grpSpPr>
          <a:xfrm>
            <a:off x="1403863" y="1627697"/>
            <a:ext cx="10908274" cy="4848408"/>
            <a:chOff x="1403863" y="1875131"/>
            <a:chExt cx="10908274" cy="4848408"/>
          </a:xfrm>
        </p:grpSpPr>
        <p:sp>
          <p:nvSpPr>
            <p:cNvPr id="6" name="Rectangle 5"/>
            <p:cNvSpPr/>
            <p:nvPr/>
          </p:nvSpPr>
          <p:spPr bwMode="auto">
            <a:xfrm>
              <a:off x="1403863" y="1900381"/>
              <a:ext cx="1796527" cy="4797909"/>
            </a:xfrm>
            <a:prstGeom prst="rect">
              <a:avLst/>
            </a:prstGeom>
            <a:solidFill>
              <a:schemeClr val="accent6">
                <a:lumMod val="40000"/>
                <a:lumOff val="60000"/>
              </a:schemeClr>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noAutofit/>
            </a:bodyPr>
            <a:lstStyle/>
            <a:p>
              <a:pPr marR="0" algn="ctr" defTabSz="1019175"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smtClean="0">
                  <a:ln>
                    <a:noFill/>
                  </a:ln>
                  <a:solidFill>
                    <a:schemeClr val="tx1"/>
                  </a:solidFill>
                  <a:effectLst/>
                  <a:latin typeface="+mj-lt"/>
                </a:rPr>
                <a:t>Platform-Dependent Stuff</a:t>
              </a:r>
            </a:p>
          </p:txBody>
        </p:sp>
        <p:sp>
          <p:nvSpPr>
            <p:cNvPr id="7" name="Rectangle 6"/>
            <p:cNvSpPr/>
            <p:nvPr/>
          </p:nvSpPr>
          <p:spPr bwMode="auto">
            <a:xfrm>
              <a:off x="5502547" y="1875131"/>
              <a:ext cx="6809590" cy="4848408"/>
            </a:xfrm>
            <a:prstGeom prst="rect">
              <a:avLst/>
            </a:prstGeom>
            <a:solidFill>
              <a:srgbClr val="92D050"/>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noAutofit/>
            </a:bodyPr>
            <a:lstStyle/>
            <a:p>
              <a:pPr defTabSz="1019175"/>
              <a:r>
                <a:rPr lang="en-US" sz="2200">
                  <a:latin typeface="+mj-lt"/>
                </a:rPr>
                <a:t>Platform-Independent Stuff</a:t>
              </a:r>
            </a:p>
          </p:txBody>
        </p:sp>
        <p:sp>
          <p:nvSpPr>
            <p:cNvPr id="8" name="Rectangle 7"/>
            <p:cNvSpPr/>
            <p:nvPr/>
          </p:nvSpPr>
          <p:spPr bwMode="auto">
            <a:xfrm rot="16200000">
              <a:off x="1952514" y="4037726"/>
              <a:ext cx="4797908" cy="523220"/>
            </a:xfrm>
            <a:prstGeom prst="rect">
              <a:avLst/>
            </a:prstGeom>
            <a:solidFill>
              <a:schemeClr val="bg1">
                <a:lumMod val="85000"/>
              </a:schemeClr>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no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lang="en-US" sz="2200" smtClean="0">
                  <a:latin typeface="+mj-lt"/>
                </a:rPr>
                <a:t>Abstraction Layer</a:t>
              </a:r>
              <a:endParaRPr kumimoji="0" lang="en-US" sz="2200" b="0" i="0" u="none" strike="noStrike" cap="none" normalizeH="0" baseline="0" smtClean="0">
                <a:ln>
                  <a:noFill/>
                </a:ln>
                <a:solidFill>
                  <a:schemeClr val="tx1"/>
                </a:solidFill>
                <a:effectLst/>
                <a:latin typeface="+mj-lt"/>
              </a:endParaRPr>
            </a:p>
          </p:txBody>
        </p:sp>
        <p:sp>
          <p:nvSpPr>
            <p:cNvPr id="9" name="Left-Right Arrow 8"/>
            <p:cNvSpPr/>
            <p:nvPr/>
          </p:nvSpPr>
          <p:spPr bwMode="auto">
            <a:xfrm>
              <a:off x="3200390" y="4045266"/>
              <a:ext cx="889468" cy="508138"/>
            </a:xfrm>
            <a:prstGeom prst="leftRightArrow">
              <a:avLst/>
            </a:prstGeom>
            <a:noFill/>
            <a:ln w="9525" cap="flat" cmpd="sng" algn="ctr">
              <a:solidFill>
                <a:schemeClr val="tx1"/>
              </a:solidFill>
              <a:prstDash val="dash"/>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indent="-212725" defTabSz="1019175"/>
              <a:endParaRPr lang="en-US"/>
            </a:p>
          </p:txBody>
        </p:sp>
        <p:sp>
          <p:nvSpPr>
            <p:cNvPr id="12" name="Left-Right Arrow 11"/>
            <p:cNvSpPr/>
            <p:nvPr/>
          </p:nvSpPr>
          <p:spPr bwMode="auto">
            <a:xfrm>
              <a:off x="4613079" y="4045266"/>
              <a:ext cx="889468" cy="508138"/>
            </a:xfrm>
            <a:prstGeom prst="leftRightArrow">
              <a:avLst/>
            </a:prstGeom>
            <a:noFill/>
            <a:ln w="9525" cap="flat" cmpd="sng" algn="ctr">
              <a:solidFill>
                <a:schemeClr val="tx1"/>
              </a:solidFill>
              <a:prstDash val="dash"/>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indent="-212725" defTabSz="1019175"/>
              <a:endParaRPr lang="en-US"/>
            </a:p>
          </p:txBody>
        </p:sp>
      </p:grpSp>
      <p:grpSp>
        <p:nvGrpSpPr>
          <p:cNvPr id="20" name="Group 19"/>
          <p:cNvGrpSpPr/>
          <p:nvPr/>
        </p:nvGrpSpPr>
        <p:grpSpPr>
          <a:xfrm>
            <a:off x="408793" y="985763"/>
            <a:ext cx="1832712" cy="1086985"/>
            <a:chOff x="408793" y="1286987"/>
            <a:chExt cx="1832712" cy="1086985"/>
          </a:xfrm>
        </p:grpSpPr>
        <p:sp>
          <p:nvSpPr>
            <p:cNvPr id="17" name="Rectangle 16"/>
            <p:cNvSpPr/>
            <p:nvPr/>
          </p:nvSpPr>
          <p:spPr bwMode="auto">
            <a:xfrm>
              <a:off x="408793" y="1286987"/>
              <a:ext cx="1495294" cy="523220"/>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smtClean="0">
                  <a:ln>
                    <a:noFill/>
                  </a:ln>
                  <a:solidFill>
                    <a:srgbClr val="FF0000"/>
                  </a:solidFill>
                  <a:effectLst/>
                  <a:latin typeface="MV Boli" panose="02000500030200090000" pitchFamily="2" charset="0"/>
                  <a:cs typeface="MV Boli" panose="02000500030200090000" pitchFamily="2" charset="0"/>
                </a:rPr>
                <a:t>Minimize!</a:t>
              </a:r>
            </a:p>
          </p:txBody>
        </p:sp>
        <p:sp>
          <p:nvSpPr>
            <p:cNvPr id="11" name="Arc 10"/>
            <p:cNvSpPr/>
            <p:nvPr/>
          </p:nvSpPr>
          <p:spPr bwMode="auto">
            <a:xfrm>
              <a:off x="1445450" y="1534370"/>
              <a:ext cx="796055" cy="839602"/>
            </a:xfrm>
            <a:prstGeom prst="arc">
              <a:avLst/>
            </a:prstGeom>
            <a:noFill/>
            <a:ln w="9525" cap="flat" cmpd="sng" algn="ctr">
              <a:solidFill>
                <a:schemeClr val="tx1">
                  <a:lumMod val="65000"/>
                  <a:lumOff val="35000"/>
                </a:schemeClr>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grpSp>
      <p:grpSp>
        <p:nvGrpSpPr>
          <p:cNvPr id="21" name="Group 20"/>
          <p:cNvGrpSpPr/>
          <p:nvPr/>
        </p:nvGrpSpPr>
        <p:grpSpPr>
          <a:xfrm>
            <a:off x="9897885" y="931973"/>
            <a:ext cx="1854903" cy="1184833"/>
            <a:chOff x="8714505" y="1233197"/>
            <a:chExt cx="1854903" cy="1184833"/>
          </a:xfrm>
        </p:grpSpPr>
        <p:sp>
          <p:nvSpPr>
            <p:cNvPr id="18" name="Rectangle 17"/>
            <p:cNvSpPr/>
            <p:nvPr/>
          </p:nvSpPr>
          <p:spPr bwMode="auto">
            <a:xfrm>
              <a:off x="9023963" y="1233197"/>
              <a:ext cx="1545445" cy="523220"/>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smtClean="0">
                  <a:ln>
                    <a:noFill/>
                  </a:ln>
                  <a:solidFill>
                    <a:srgbClr val="FF0000"/>
                  </a:solidFill>
                  <a:effectLst/>
                  <a:latin typeface="MV Boli" panose="02000500030200090000" pitchFamily="2" charset="0"/>
                  <a:cs typeface="MV Boli" panose="02000500030200090000" pitchFamily="2" charset="0"/>
                </a:rPr>
                <a:t>Maximize!</a:t>
              </a:r>
            </a:p>
          </p:txBody>
        </p:sp>
        <p:sp>
          <p:nvSpPr>
            <p:cNvPr id="19" name="Arc 18"/>
            <p:cNvSpPr/>
            <p:nvPr/>
          </p:nvSpPr>
          <p:spPr bwMode="auto">
            <a:xfrm flipH="1">
              <a:off x="8714505" y="1439812"/>
              <a:ext cx="796055" cy="978218"/>
            </a:xfrm>
            <a:prstGeom prst="arc">
              <a:avLst/>
            </a:prstGeom>
            <a:noFill/>
            <a:ln w="9525" cap="flat" cmpd="sng" algn="ctr">
              <a:solidFill>
                <a:schemeClr val="tx1">
                  <a:lumMod val="65000"/>
                  <a:lumOff val="35000"/>
                </a:schemeClr>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indent="-212725" defTabSz="1019175"/>
              <a:endParaRPr lang="en-US"/>
            </a:p>
          </p:txBody>
        </p:sp>
      </p:grpSp>
    </p:spTree>
    <p:extLst>
      <p:ext uri="{BB962C8B-B14F-4D97-AF65-F5344CB8AC3E}">
        <p14:creationId xmlns:p14="http://schemas.microsoft.com/office/powerpoint/2010/main" val="252860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Critical Question #1</a:t>
            </a:r>
            <a:endParaRPr lang="en-US"/>
          </a:p>
        </p:txBody>
      </p:sp>
      <p:sp>
        <p:nvSpPr>
          <p:cNvPr id="3" name="Content Placeholder 2"/>
          <p:cNvSpPr>
            <a:spLocks noGrp="1"/>
          </p:cNvSpPr>
          <p:nvPr>
            <p:ph idx="1"/>
          </p:nvPr>
        </p:nvSpPr>
        <p:spPr>
          <a:xfrm>
            <a:off x="768983" y="1154114"/>
            <a:ext cx="5446751" cy="5002908"/>
          </a:xfrm>
        </p:spPr>
        <p:txBody>
          <a:bodyPr/>
          <a:lstStyle/>
          <a:p>
            <a:r>
              <a:rPr lang="en-US" b="1" smtClean="0"/>
              <a:t>What’s platform-dependent?</a:t>
            </a:r>
          </a:p>
          <a:p>
            <a:pPr lvl="2"/>
            <a:r>
              <a:rPr lang="en-US" smtClean="0"/>
              <a:t>Machine word size and endianness; cache levels, sizes, and relative speeds; etc.</a:t>
            </a:r>
          </a:p>
          <a:p>
            <a:pPr lvl="2"/>
            <a:r>
              <a:rPr lang="en-US" smtClean="0"/>
              <a:t>OS data type details</a:t>
            </a:r>
            <a:br>
              <a:rPr lang="en-US" smtClean="0"/>
            </a:br>
            <a:r>
              <a:rPr lang="en-US" smtClean="0"/>
              <a:t>(e.g., LLP64 vs. LP64).</a:t>
            </a:r>
          </a:p>
          <a:p>
            <a:pPr lvl="2"/>
            <a:r>
              <a:rPr lang="en-US" smtClean="0"/>
              <a:t>C &amp; C++ data type details (e.g., bits/signedness of built-in data types).</a:t>
            </a:r>
          </a:p>
          <a:p>
            <a:pPr lvl="2"/>
            <a:r>
              <a:rPr lang="en-US" smtClean="0"/>
              <a:t>Standard library implementations.</a:t>
            </a:r>
          </a:p>
          <a:p>
            <a:pPr lvl="2"/>
            <a:r>
              <a:rPr lang="en-US" smtClean="0"/>
              <a:t>API availability and quality.</a:t>
            </a:r>
          </a:p>
          <a:p>
            <a:pPr lvl="2"/>
            <a:r>
              <a:rPr lang="en-US" smtClean="0"/>
              <a:t>Device capabilities.</a:t>
            </a:r>
          </a:p>
          <a:p>
            <a:endParaRPr lang="en-US"/>
          </a:p>
        </p:txBody>
      </p:sp>
      <p:sp>
        <p:nvSpPr>
          <p:cNvPr id="4" name="Footer Placeholder 3"/>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5" name="Slide Number Placeholder 4"/>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21</a:t>
            </a:fld>
            <a:endParaRPr lang="en-US" sz="1800" b="1"/>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9730" y="1768614"/>
            <a:ext cx="6669923" cy="2966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11412098" y="1046393"/>
            <a:ext cx="1125725" cy="1215616"/>
            <a:chOff x="10961230" y="950827"/>
            <a:chExt cx="1125725" cy="1215616"/>
          </a:xfrm>
        </p:grpSpPr>
        <p:sp>
          <p:nvSpPr>
            <p:cNvPr id="18" name="Rectangle 17"/>
            <p:cNvSpPr/>
            <p:nvPr/>
          </p:nvSpPr>
          <p:spPr bwMode="auto">
            <a:xfrm>
              <a:off x="11314233" y="950827"/>
              <a:ext cx="772722" cy="523220"/>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l" defTabSz="1019175"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smtClean="0">
                  <a:ln>
                    <a:noFill/>
                  </a:ln>
                  <a:solidFill>
                    <a:srgbClr val="FF0000"/>
                  </a:solidFill>
                  <a:effectLst/>
                  <a:latin typeface="MV Boli" panose="02000500030200090000" pitchFamily="2" charset="0"/>
                  <a:cs typeface="MV Boli" panose="02000500030200090000" pitchFamily="2" charset="0"/>
                </a:rPr>
                <a:t>???</a:t>
              </a:r>
            </a:p>
          </p:txBody>
        </p:sp>
        <p:sp>
          <p:nvSpPr>
            <p:cNvPr id="19" name="Arc 18"/>
            <p:cNvSpPr/>
            <p:nvPr/>
          </p:nvSpPr>
          <p:spPr bwMode="auto">
            <a:xfrm flipH="1">
              <a:off x="10961230" y="1188225"/>
              <a:ext cx="796055" cy="978218"/>
            </a:xfrm>
            <a:prstGeom prst="arc">
              <a:avLst/>
            </a:prstGeom>
            <a:noFill/>
            <a:ln w="9525" cap="flat" cmpd="sng" algn="ctr">
              <a:solidFill>
                <a:schemeClr val="tx1">
                  <a:lumMod val="65000"/>
                  <a:lumOff val="35000"/>
                </a:schemeClr>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indent="-212725" defTabSz="1019175"/>
              <a:endParaRPr lang="en-US"/>
            </a:p>
          </p:txBody>
        </p:sp>
      </p:grpSp>
      <p:grpSp>
        <p:nvGrpSpPr>
          <p:cNvPr id="24" name="Group 23"/>
          <p:cNvGrpSpPr/>
          <p:nvPr/>
        </p:nvGrpSpPr>
        <p:grpSpPr>
          <a:xfrm>
            <a:off x="5696883" y="1036868"/>
            <a:ext cx="1158383" cy="1237388"/>
            <a:chOff x="8740543" y="1047754"/>
            <a:chExt cx="1158383" cy="1237388"/>
          </a:xfrm>
        </p:grpSpPr>
        <p:sp>
          <p:nvSpPr>
            <p:cNvPr id="22" name="Rectangle 21"/>
            <p:cNvSpPr/>
            <p:nvPr/>
          </p:nvSpPr>
          <p:spPr bwMode="auto">
            <a:xfrm flipH="1">
              <a:off x="8740543" y="1047754"/>
              <a:ext cx="772722" cy="523220"/>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r" defTabSz="1019175"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smtClean="0">
                  <a:ln>
                    <a:noFill/>
                  </a:ln>
                  <a:solidFill>
                    <a:srgbClr val="FF0000"/>
                  </a:solidFill>
                  <a:effectLst/>
                  <a:latin typeface="MV Boli" panose="02000500030200090000" pitchFamily="2" charset="0"/>
                  <a:cs typeface="MV Boli" panose="02000500030200090000" pitchFamily="2" charset="0"/>
                </a:rPr>
                <a:t>???</a:t>
              </a:r>
            </a:p>
          </p:txBody>
        </p:sp>
        <p:sp>
          <p:nvSpPr>
            <p:cNvPr id="23" name="Arc 22"/>
            <p:cNvSpPr/>
            <p:nvPr/>
          </p:nvSpPr>
          <p:spPr bwMode="auto">
            <a:xfrm>
              <a:off x="9102871" y="1306924"/>
              <a:ext cx="796055" cy="978218"/>
            </a:xfrm>
            <a:prstGeom prst="arc">
              <a:avLst/>
            </a:prstGeom>
            <a:noFill/>
            <a:ln w="9525" cap="flat" cmpd="sng" algn="ctr">
              <a:solidFill>
                <a:schemeClr val="tx1">
                  <a:lumMod val="65000"/>
                  <a:lumOff val="35000"/>
                </a:schemeClr>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indent="-212725" defTabSz="1019175"/>
              <a:endParaRPr lang="en-US"/>
            </a:p>
          </p:txBody>
        </p:sp>
      </p:grpSp>
      <p:sp>
        <p:nvSpPr>
          <p:cNvPr id="28" name="Content Placeholder 2"/>
          <p:cNvSpPr txBox="1">
            <a:spLocks/>
          </p:cNvSpPr>
          <p:nvPr/>
        </p:nvSpPr>
        <p:spPr bwMode="auto">
          <a:xfrm>
            <a:off x="4914900" y="5094752"/>
            <a:ext cx="3886201" cy="1342419"/>
          </a:xfrm>
          <a:prstGeom prst="rect">
            <a:avLst/>
          </a:prstGeom>
          <a:solidFill>
            <a:srgbClr val="FFFF66"/>
          </a:solidFill>
          <a:ln w="9525">
            <a:solidFill>
              <a:schemeClr val="tx1"/>
            </a:solidFill>
            <a:miter lim="800000"/>
            <a:headEnd/>
            <a:tailEnd/>
          </a:ln>
          <a:effectLst/>
          <a:extLst/>
        </p:spPr>
        <p:txBody>
          <a:bodyPr vert="horz" wrap="square" lIns="91440" tIns="91440" rIns="91440" bIns="91440" numCol="1" anchor="t" anchorCtr="0" compatLnSpc="1">
            <a:prstTxWarp prst="textNoShape">
              <a:avLst/>
            </a:prstTxWarp>
            <a:spAutoFit/>
          </a:bodyPr>
          <a:lstStyle>
            <a:lvl1pPr marL="342900" indent="-342900" algn="l" defTabSz="1019175" rtl="0" eaLnBrk="0" fontAlgn="base" hangingPunct="0">
              <a:lnSpc>
                <a:spcPct val="90000"/>
              </a:lnSpc>
              <a:spcBef>
                <a:spcPts val="1500"/>
              </a:spcBef>
              <a:spcAft>
                <a:spcPct val="0"/>
              </a:spcAft>
              <a:buFont typeface="Wingdings" pitchFamily="2" charset="2"/>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ea typeface="+mn-ea"/>
                <a:cs typeface="+mn-cs"/>
              </a:defRPr>
            </a:lvl1pPr>
            <a:lvl2pPr marL="223838" indent="9525" algn="l" defTabSz="1019175" rtl="0" eaLnBrk="0" fontAlgn="base" hangingPunct="0">
              <a:lnSpc>
                <a:spcPct val="90000"/>
              </a:lnSpc>
              <a:spcBef>
                <a:spcPts val="1000"/>
              </a:spcBef>
              <a:spcAft>
                <a:spcPct val="0"/>
              </a:spcAft>
              <a:buClr>
                <a:schemeClr val="tx1"/>
              </a:buClr>
              <a:buSzPct val="125000"/>
              <a:buFont typeface="Wingdings" pitchFamily="2" charset="2"/>
              <a:tabLst>
                <a:tab pos="228600" algn="l"/>
                <a:tab pos="457200" algn="l"/>
                <a:tab pos="514350" algn="l"/>
                <a:tab pos="685800" algn="l"/>
                <a:tab pos="914400" algn="l"/>
                <a:tab pos="1143000" algn="l"/>
                <a:tab pos="1371600" algn="l"/>
                <a:tab pos="4572000" algn="l"/>
                <a:tab pos="5715000" algn="l"/>
              </a:tabLst>
              <a:defRPr sz="2000">
                <a:solidFill>
                  <a:schemeClr val="bg2"/>
                </a:solidFill>
                <a:latin typeface="Consolas" panose="020B0609020204030204" pitchFamily="49" charset="0"/>
                <a:cs typeface="Consolas" panose="020B0609020204030204" pitchFamily="49" charset="0"/>
              </a:defRPr>
            </a:lvl2pPr>
            <a:lvl3pPr marL="454025" indent="-228600" algn="l" defTabSz="1019175" rtl="0" eaLnBrk="0" fontAlgn="base" hangingPunct="0">
              <a:lnSpc>
                <a:spcPct val="90000"/>
              </a:lnSpc>
              <a:spcBef>
                <a:spcPts val="1500"/>
              </a:spcBef>
              <a:spcAft>
                <a:spcPct val="0"/>
              </a:spcAft>
              <a:buClr>
                <a:schemeClr val="tx1"/>
              </a:buClr>
              <a:buSzPct val="125000"/>
              <a:buFont typeface="Wingdings" pitchFamily="2" charset="2"/>
              <a:buChar char="§"/>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defRPr>
            </a:lvl3pPr>
            <a:lvl4pPr marL="684213" indent="-228600" algn="l" defTabSz="1019175" rtl="0" eaLnBrk="0" fontAlgn="base" hangingPunct="0">
              <a:lnSpc>
                <a:spcPct val="90000"/>
              </a:lnSpc>
              <a:spcBef>
                <a:spcPts val="400"/>
              </a:spcBef>
              <a:spcAft>
                <a:spcPct val="0"/>
              </a:spcAft>
              <a:buClr>
                <a:schemeClr val="hlink"/>
              </a:buClr>
              <a:buSzPct val="80000"/>
              <a:buFont typeface="Wingdings 3" pitchFamily="18" charset="2"/>
              <a:buChar char="Æ"/>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defRPr>
            </a:lvl4pPr>
            <a:lvl5pPr marL="909638" indent="-223838" algn="l" defTabSz="1019175" rtl="0" eaLnBrk="0" fontAlgn="base" hangingPunct="0">
              <a:lnSpc>
                <a:spcPct val="90000"/>
              </a:lnSpc>
              <a:spcBef>
                <a:spcPts val="100"/>
              </a:spcBef>
              <a:spcAft>
                <a:spcPct val="0"/>
              </a:spcAft>
              <a:buSzPct val="110000"/>
              <a:buFont typeface="Wingdings" pitchFamily="2" charset="2"/>
              <a:buChar char="w"/>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defRPr>
            </a:lvl5pPr>
            <a:lvl6pPr marL="1366838" indent="-223838" algn="l" defTabSz="1019175" rtl="0" fontAlgn="base">
              <a:lnSpc>
                <a:spcPct val="90000"/>
              </a:lnSpc>
              <a:spcBef>
                <a:spcPts val="100"/>
              </a:spcBef>
              <a:spcAft>
                <a:spcPct val="0"/>
              </a:spcAft>
              <a:buSzPct val="110000"/>
              <a:buFont typeface="Wingdings" pitchFamily="2" charset="2"/>
              <a:buChar char="w"/>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defRPr>
            </a:lvl6pPr>
            <a:lvl7pPr marL="1824038" indent="-223838" algn="l" defTabSz="1019175" rtl="0" fontAlgn="base">
              <a:lnSpc>
                <a:spcPct val="90000"/>
              </a:lnSpc>
              <a:spcBef>
                <a:spcPts val="100"/>
              </a:spcBef>
              <a:spcAft>
                <a:spcPct val="0"/>
              </a:spcAft>
              <a:buSzPct val="110000"/>
              <a:buFont typeface="Wingdings" pitchFamily="2" charset="2"/>
              <a:buChar char="w"/>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defRPr>
            </a:lvl7pPr>
            <a:lvl8pPr marL="2281238" indent="-223838" algn="l" defTabSz="1019175" rtl="0" fontAlgn="base">
              <a:lnSpc>
                <a:spcPct val="90000"/>
              </a:lnSpc>
              <a:spcBef>
                <a:spcPts val="100"/>
              </a:spcBef>
              <a:spcAft>
                <a:spcPct val="0"/>
              </a:spcAft>
              <a:buSzPct val="110000"/>
              <a:buFont typeface="Wingdings" pitchFamily="2" charset="2"/>
              <a:buChar char="w"/>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defRPr>
            </a:lvl8pPr>
            <a:lvl9pPr marL="2738438" indent="-223838" algn="l" defTabSz="1019175" rtl="0" fontAlgn="base">
              <a:lnSpc>
                <a:spcPct val="90000"/>
              </a:lnSpc>
              <a:spcBef>
                <a:spcPts val="100"/>
              </a:spcBef>
              <a:spcAft>
                <a:spcPct val="0"/>
              </a:spcAft>
              <a:buSzPct val="110000"/>
              <a:buFont typeface="Wingdings" pitchFamily="2" charset="2"/>
              <a:buChar char="w"/>
              <a:tabLst>
                <a:tab pos="228600" algn="l"/>
                <a:tab pos="457200" algn="l"/>
                <a:tab pos="514350" algn="l"/>
                <a:tab pos="685800" algn="l"/>
                <a:tab pos="914400" algn="l"/>
                <a:tab pos="1143000" algn="l"/>
                <a:tab pos="1371600" algn="l"/>
                <a:tab pos="4572000" algn="l"/>
                <a:tab pos="5715000" algn="l"/>
              </a:tabLst>
              <a:defRPr sz="2200">
                <a:solidFill>
                  <a:schemeClr val="tx1"/>
                </a:solidFill>
                <a:latin typeface="+mn-lt"/>
              </a:defRPr>
            </a:lvl9pPr>
          </a:lstStyle>
          <a:p>
            <a:pPr algn="ctr"/>
            <a:r>
              <a:rPr lang="en-US" kern="0" smtClean="0"/>
              <a:t>Let experience be your guide.</a:t>
            </a:r>
          </a:p>
          <a:p>
            <a:pPr lvl="2"/>
            <a:r>
              <a:rPr lang="en-US" kern="0" smtClean="0"/>
              <a:t>Preferably others’.</a:t>
            </a:r>
          </a:p>
          <a:p>
            <a:pPr lvl="3"/>
            <a:r>
              <a:rPr lang="en-US" i="1" kern="0" smtClean="0"/>
              <a:t>Never stop learning!</a:t>
            </a:r>
            <a:endParaRPr lang="en-US" i="1" kern="0"/>
          </a:p>
        </p:txBody>
      </p:sp>
    </p:spTree>
    <p:extLst>
      <p:ext uri="{BB962C8B-B14F-4D97-AF65-F5344CB8AC3E}">
        <p14:creationId xmlns:p14="http://schemas.microsoft.com/office/powerpoint/2010/main" val="164671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nodeType="withEffect">
                                  <p:stCondLst>
                                    <p:cond delay="0"/>
                                  </p:stCondLst>
                                  <p:childTnLst>
                                    <p:set>
                                      <p:cBhvr>
                                        <p:cTn id="39" dur="1" fill="hold">
                                          <p:stCondLst>
                                            <p:cond delay="0"/>
                                          </p:stCondLst>
                                        </p:cTn>
                                        <p:tgtEl>
                                          <p:spTgt spid="28">
                                            <p:txEl>
                                              <p:pRg st="0" end="0"/>
                                            </p:txEl>
                                          </p:spTgt>
                                        </p:tgtEl>
                                        <p:attrNameLst>
                                          <p:attrName>style.visibility</p:attrName>
                                        </p:attrNameLst>
                                      </p:cBhvr>
                                      <p:to>
                                        <p:strVal val="visible"/>
                                      </p:to>
                                    </p:set>
                                    <p:animEffect transition="in" filter="fade">
                                      <p:cBhvr>
                                        <p:cTn id="40" dur="500"/>
                                        <p:tgtEl>
                                          <p:spTgt spid="2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8">
                                            <p:txEl>
                                              <p:pRg st="1" end="1"/>
                                            </p:txEl>
                                          </p:spTgt>
                                        </p:tgtEl>
                                        <p:attrNameLst>
                                          <p:attrName>style.visibility</p:attrName>
                                        </p:attrNameLst>
                                      </p:cBhvr>
                                      <p:to>
                                        <p:strVal val="visible"/>
                                      </p:to>
                                    </p:set>
                                    <p:animEffect transition="in" filter="fade">
                                      <p:cBhvr>
                                        <p:cTn id="45" dur="500"/>
                                        <p:tgtEl>
                                          <p:spTgt spid="28">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8">
                                            <p:txEl>
                                              <p:pRg st="2" end="2"/>
                                            </p:txEl>
                                          </p:spTgt>
                                        </p:tgtEl>
                                        <p:attrNameLst>
                                          <p:attrName>style.visibility</p:attrName>
                                        </p:attrNameLst>
                                      </p:cBhvr>
                                      <p:to>
                                        <p:strVal val="visible"/>
                                      </p:to>
                                    </p:set>
                                    <p:animEffect transition="in" filter="fade">
                                      <p:cBhvr>
                                        <p:cTn id="50"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Critical Question </a:t>
            </a:r>
            <a:r>
              <a:rPr lang="en-US" smtClean="0"/>
              <a:t>#2</a:t>
            </a:r>
            <a:endParaRPr lang="en-US"/>
          </a:p>
        </p:txBody>
      </p:sp>
      <p:sp>
        <p:nvSpPr>
          <p:cNvPr id="3" name="Content Placeholder 2"/>
          <p:cNvSpPr>
            <a:spLocks noGrp="1"/>
          </p:cNvSpPr>
          <p:nvPr>
            <p:ph idx="1"/>
          </p:nvPr>
        </p:nvSpPr>
        <p:spPr>
          <a:xfrm>
            <a:off x="1062905" y="1154114"/>
            <a:ext cx="11590193" cy="4428905"/>
          </a:xfrm>
        </p:spPr>
        <p:txBody>
          <a:bodyPr/>
          <a:lstStyle/>
          <a:p>
            <a:r>
              <a:rPr lang="en-US" b="1" smtClean="0"/>
              <a:t>How take advantage of unique platform features?</a:t>
            </a:r>
          </a:p>
          <a:p>
            <a:pPr lvl="2"/>
            <a:r>
              <a:rPr lang="en-US"/>
              <a:t>Special hardware instructions.</a:t>
            </a:r>
          </a:p>
          <a:p>
            <a:pPr lvl="2"/>
            <a:r>
              <a:rPr lang="en-US"/>
              <a:t>GPUs</a:t>
            </a:r>
            <a:r>
              <a:rPr lang="en-US" smtClean="0"/>
              <a:t>.</a:t>
            </a:r>
          </a:p>
          <a:p>
            <a:pPr lvl="2"/>
            <a:r>
              <a:rPr lang="en-US" smtClean="0"/>
              <a:t>OS-specific APIs.</a:t>
            </a:r>
          </a:p>
          <a:p>
            <a:pPr lvl="2"/>
            <a:r>
              <a:rPr lang="en-US" smtClean="0"/>
              <a:t>End-user features:</a:t>
            </a:r>
          </a:p>
          <a:p>
            <a:pPr lvl="3"/>
            <a:r>
              <a:rPr lang="en-US" smtClean="0"/>
              <a:t>Fingerprint sensor.</a:t>
            </a:r>
          </a:p>
          <a:p>
            <a:pPr lvl="3"/>
            <a:r>
              <a:rPr lang="en-US" smtClean="0"/>
              <a:t>Color display.</a:t>
            </a:r>
          </a:p>
          <a:p>
            <a:pPr lvl="4"/>
            <a:r>
              <a:rPr lang="en-US" smtClean="0"/>
              <a:t>Display at all.</a:t>
            </a:r>
          </a:p>
          <a:p>
            <a:pPr lvl="3"/>
            <a:r>
              <a:rPr lang="en-US" smtClean="0"/>
              <a:t>Cameras (front-facing, infrared, etc.).</a:t>
            </a:r>
          </a:p>
          <a:p>
            <a:pPr lvl="3"/>
            <a:r>
              <a:rPr lang="en-US"/>
              <a:t>CD player</a:t>
            </a:r>
            <a:r>
              <a:rPr lang="en-US" smtClean="0"/>
              <a:t>.</a:t>
            </a:r>
          </a:p>
          <a:p>
            <a:pPr lvl="3"/>
            <a:endParaRPr lang="en-US" smtClean="0"/>
          </a:p>
        </p:txBody>
      </p:sp>
      <p:sp>
        <p:nvSpPr>
          <p:cNvPr id="4" name="Footer Placeholder 3"/>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5" name="Slide Number Placeholder 4"/>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22</a:t>
            </a:fld>
            <a:endParaRPr lang="en-US" sz="1800" b="1"/>
          </a:p>
        </p:txBody>
      </p:sp>
      <p:sp>
        <p:nvSpPr>
          <p:cNvPr id="6" name="Rectangle 5"/>
          <p:cNvSpPr/>
          <p:nvPr/>
        </p:nvSpPr>
        <p:spPr bwMode="auto">
          <a:xfrm>
            <a:off x="9976077" y="1816893"/>
            <a:ext cx="80954" cy="3615077"/>
          </a:xfrm>
          <a:prstGeom prst="rect">
            <a:avLst/>
          </a:prstGeom>
          <a:solidFill>
            <a:schemeClr val="bg1"/>
          </a:solidFill>
          <a:ln w="9525" cap="flat" cmpd="sng" algn="ctr">
            <a:no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2053" name="Picture 5" descr="https://static.bhphoto.com/images/images500x500/flir_435000602_one_pro_thermal_imaging_1492700747000_1329101.jpg"/>
          <p:cNvPicPr>
            <a:picLocks noChangeAspect="1" noChangeArrowheads="1"/>
          </p:cNvPicPr>
          <p:nvPr/>
        </p:nvPicPr>
        <p:blipFill rotWithShape="1">
          <a:blip r:embed="rId3">
            <a:extLst>
              <a:ext uri="{28A0092B-C50C-407E-A947-70E740481C1C}">
                <a14:useLocalDpi xmlns:a14="http://schemas.microsoft.com/office/drawing/2010/main" val="0"/>
              </a:ext>
            </a:extLst>
          </a:blip>
          <a:srcRect l="27662" r="27995"/>
          <a:stretch/>
        </p:blipFill>
        <p:spPr bwMode="auto">
          <a:xfrm>
            <a:off x="10327021" y="2097740"/>
            <a:ext cx="1669035" cy="3763933"/>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8" descr="Google Home, Gre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Google Home, Gre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4" descr="Amazon Echo Dot, Whit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p:cNvGrpSpPr/>
          <p:nvPr/>
        </p:nvGrpSpPr>
        <p:grpSpPr>
          <a:xfrm>
            <a:off x="6786084" y="2540315"/>
            <a:ext cx="2499770" cy="3342922"/>
            <a:chOff x="5806027" y="2656113"/>
            <a:chExt cx="2499770" cy="3342922"/>
          </a:xfrm>
        </p:grpSpPr>
        <p:pic>
          <p:nvPicPr>
            <p:cNvPr id="2063" name="Picture 15"/>
            <p:cNvPicPr>
              <a:picLocks noChangeAspect="1" noChangeArrowheads="1"/>
            </p:cNvPicPr>
            <p:nvPr/>
          </p:nvPicPr>
          <p:blipFill rotWithShape="1">
            <a:blip r:embed="rId4">
              <a:extLst>
                <a:ext uri="{28A0092B-C50C-407E-A947-70E740481C1C}">
                  <a14:useLocalDpi xmlns:a14="http://schemas.microsoft.com/office/drawing/2010/main" val="0"/>
                </a:ext>
              </a:extLst>
            </a:blip>
            <a:srcRect t="9974" b="11210"/>
            <a:stretch/>
          </p:blipFill>
          <p:spPr bwMode="auto">
            <a:xfrm>
              <a:off x="6484895" y="5253077"/>
              <a:ext cx="946463" cy="745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4" name="Picture 16"/>
            <p:cNvPicPr>
              <a:picLocks noChangeAspect="1" noChangeArrowheads="1"/>
            </p:cNvPicPr>
            <p:nvPr/>
          </p:nvPicPr>
          <p:blipFill rotWithShape="1">
            <a:blip r:embed="rId5">
              <a:extLst>
                <a:ext uri="{28A0092B-C50C-407E-A947-70E740481C1C}">
                  <a14:useLocalDpi xmlns:a14="http://schemas.microsoft.com/office/drawing/2010/main" val="0"/>
                </a:ext>
              </a:extLst>
            </a:blip>
            <a:srcRect l="27821" r="30468"/>
            <a:stretch/>
          </p:blipFill>
          <p:spPr bwMode="auto">
            <a:xfrm>
              <a:off x="5806027" y="2656113"/>
              <a:ext cx="1106740" cy="2653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5" name="Picture 1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519" t="10064" r="21227" b="9936"/>
            <a:stretch/>
          </p:blipFill>
          <p:spPr bwMode="auto">
            <a:xfrm>
              <a:off x="6966606" y="3772918"/>
              <a:ext cx="1339191" cy="1480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960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2053"/>
                                        </p:tgtEl>
                                        <p:attrNameLst>
                                          <p:attrName>style.visibility</p:attrName>
                                        </p:attrNameLst>
                                      </p:cBhvr>
                                      <p:to>
                                        <p:strVal val="visible"/>
                                      </p:to>
                                    </p:set>
                                    <p:animEffect transition="in" filter="fade">
                                      <p:cBhvr>
                                        <p:cTn id="49" dur="500"/>
                                        <p:tgtEl>
                                          <p:spTgt spid="205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1"/>
            <a:ext cx="13716000" cy="7772400"/>
          </a:xfrm>
          <a:prstGeom prst="rect">
            <a:avLst/>
          </a:prstGeom>
          <a:solidFill>
            <a:schemeClr val="bg2">
              <a:lumMod val="60000"/>
              <a:lumOff val="40000"/>
            </a:schemeClr>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5" name="TextBox 4"/>
          <p:cNvSpPr txBox="1"/>
          <p:nvPr/>
        </p:nvSpPr>
        <p:spPr>
          <a:xfrm>
            <a:off x="2689761" y="2455039"/>
            <a:ext cx="8336478" cy="2862322"/>
          </a:xfrm>
          <a:prstGeom prst="rect">
            <a:avLst/>
          </a:prstGeom>
          <a:noFill/>
          <a:effectLst>
            <a:glow rad="228600">
              <a:schemeClr val="accent6">
                <a:satMod val="175000"/>
                <a:alpha val="40000"/>
              </a:schemeClr>
            </a:glow>
          </a:effectLst>
        </p:spPr>
        <p:txBody>
          <a:bodyPr wrap="square" rtlCol="0">
            <a:spAutoFit/>
          </a:bodyPr>
          <a:lstStyle/>
          <a:p>
            <a:r>
              <a:rPr lang="en-US" sz="18000">
                <a:solidFill>
                  <a:schemeClr val="bg1"/>
                </a:solidFill>
                <a:effectLst>
                  <a:glow rad="1905000">
                    <a:schemeClr val="accent6">
                      <a:satMod val="175000"/>
                      <a:alpha val="50000"/>
                    </a:schemeClr>
                  </a:glow>
                </a:effectLst>
                <a:latin typeface="MoolBoran" panose="020B0100010101010101" pitchFamily="34" charset="0"/>
                <a:cs typeface="MoolBoran" panose="020B0100010101010101" pitchFamily="34" charset="0"/>
              </a:rPr>
              <a:t>Toolability</a:t>
            </a:r>
          </a:p>
        </p:txBody>
      </p:sp>
    </p:spTree>
    <p:extLst>
      <p:ext uri="{BB962C8B-B14F-4D97-AF65-F5344CB8AC3E}">
        <p14:creationId xmlns:p14="http://schemas.microsoft.com/office/powerpoint/2010/main" val="37019090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Refactoring</a:t>
            </a:r>
            <a:endParaRPr lang="en-US"/>
          </a:p>
        </p:txBody>
      </p:sp>
      <p:sp>
        <p:nvSpPr>
          <p:cNvPr id="3" name="Content Placeholder 2"/>
          <p:cNvSpPr>
            <a:spLocks noGrp="1"/>
          </p:cNvSpPr>
          <p:nvPr>
            <p:ph idx="1"/>
          </p:nvPr>
        </p:nvSpPr>
        <p:spPr>
          <a:xfrm>
            <a:off x="1062905" y="1154114"/>
            <a:ext cx="7295787" cy="3014671"/>
          </a:xfrm>
        </p:spPr>
        <p:txBody>
          <a:bodyPr/>
          <a:lstStyle/>
          <a:p>
            <a:r>
              <a:rPr lang="en-US" smtClean="0"/>
              <a:t>Per Wikipedia:</a:t>
            </a:r>
          </a:p>
          <a:p>
            <a:pPr lvl="2">
              <a:tabLst>
                <a:tab pos="228600" algn="l"/>
                <a:tab pos="514350" algn="l"/>
                <a:tab pos="685800" algn="l"/>
                <a:tab pos="914400" algn="l"/>
                <a:tab pos="1143000" algn="l"/>
                <a:tab pos="1262063" algn="l"/>
                <a:tab pos="1371600" algn="l"/>
                <a:tab pos="4572000" algn="l"/>
                <a:tab pos="5715000" algn="l"/>
              </a:tabLst>
            </a:pPr>
            <a:r>
              <a:rPr lang="en-US">
                <a:solidFill>
                  <a:schemeClr val="bg2"/>
                </a:solidFill>
              </a:rPr>
              <a:t>1991</a:t>
            </a:r>
            <a:r>
              <a:rPr lang="en-US"/>
              <a:t>:	</a:t>
            </a:r>
            <a:r>
              <a:rPr lang="en-US" smtClean="0"/>
              <a:t>	William Griswold Ph.D. thesis:</a:t>
            </a:r>
            <a:br>
              <a:rPr lang="en-US" smtClean="0"/>
            </a:br>
            <a:r>
              <a:rPr lang="en-US" smtClean="0"/>
              <a:t>					</a:t>
            </a:r>
            <a:r>
              <a:rPr lang="en-US" i="1" smtClean="0"/>
              <a:t>Program Restructuring </a:t>
            </a:r>
            <a:r>
              <a:rPr lang="en-US" i="1"/>
              <a:t>as an Aid to </a:t>
            </a:r>
            <a:r>
              <a:rPr lang="en-US" i="1" smtClean="0"/>
              <a:t>Software</a:t>
            </a:r>
            <a:br>
              <a:rPr lang="en-US" i="1" smtClean="0"/>
            </a:br>
            <a:r>
              <a:rPr lang="en-US" i="1" smtClean="0"/>
              <a:t>					Maintenance</a:t>
            </a:r>
            <a:r>
              <a:rPr lang="en-US" smtClean="0"/>
              <a:t>.</a:t>
            </a:r>
          </a:p>
          <a:p>
            <a:pPr lvl="2">
              <a:tabLst>
                <a:tab pos="228600" algn="l"/>
                <a:tab pos="514350" algn="l"/>
                <a:tab pos="685800" algn="l"/>
                <a:tab pos="914400" algn="l"/>
                <a:tab pos="1143000" algn="l"/>
                <a:tab pos="1262063" algn="l"/>
                <a:tab pos="1371600" algn="l"/>
                <a:tab pos="4572000" algn="l"/>
                <a:tab pos="5715000" algn="l"/>
              </a:tabLst>
            </a:pPr>
            <a:r>
              <a:rPr lang="en-US" smtClean="0">
                <a:solidFill>
                  <a:schemeClr val="bg2"/>
                </a:solidFill>
              </a:rPr>
              <a:t>1992</a:t>
            </a:r>
            <a:r>
              <a:rPr lang="en-US" smtClean="0"/>
              <a:t>:		William Opdyke Ph.D. thesis:</a:t>
            </a:r>
            <a:br>
              <a:rPr lang="en-US" smtClean="0"/>
            </a:br>
            <a:r>
              <a:rPr lang="en-US" smtClean="0"/>
              <a:t>					</a:t>
            </a:r>
            <a:r>
              <a:rPr lang="en-US" i="1" smtClean="0"/>
              <a:t>Refactoring Object-Oriented Frameworks</a:t>
            </a:r>
            <a:r>
              <a:rPr lang="en-US" smtClean="0"/>
              <a:t>.</a:t>
            </a:r>
          </a:p>
          <a:p>
            <a:pPr lvl="2">
              <a:tabLst>
                <a:tab pos="228600" algn="l"/>
                <a:tab pos="514350" algn="l"/>
                <a:tab pos="685800" algn="l"/>
                <a:tab pos="914400" algn="l"/>
                <a:tab pos="1143000" algn="l"/>
                <a:tab pos="1262063" algn="l"/>
                <a:tab pos="1371600" algn="l"/>
                <a:tab pos="4572000" algn="l"/>
                <a:tab pos="5715000" algn="l"/>
              </a:tabLst>
            </a:pPr>
            <a:r>
              <a:rPr lang="en-US" smtClean="0">
                <a:solidFill>
                  <a:schemeClr val="bg2"/>
                </a:solidFill>
              </a:rPr>
              <a:t>1999</a:t>
            </a:r>
            <a:r>
              <a:rPr lang="en-US" smtClean="0"/>
              <a:t>:		Martin Fowler book:</a:t>
            </a:r>
            <a:br>
              <a:rPr lang="en-US" smtClean="0"/>
            </a:br>
            <a:r>
              <a:rPr lang="en-US" smtClean="0"/>
              <a:t>					</a:t>
            </a:r>
            <a:r>
              <a:rPr lang="en-US" i="1" smtClean="0"/>
              <a:t>Refactoring: Improving the Design of Existing Code</a:t>
            </a:r>
            <a:r>
              <a:rPr lang="en-US" smtClean="0"/>
              <a:t>.</a:t>
            </a:r>
            <a:endParaRPr lang="en-US"/>
          </a:p>
        </p:txBody>
      </p:sp>
      <p:sp>
        <p:nvSpPr>
          <p:cNvPr id="4" name="Footer Placeholder 3"/>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5" name="Slide Number Placeholder 4"/>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24</a:t>
            </a:fld>
            <a:endParaRPr lang="en-US" sz="1800" b="1"/>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6867" y="2965423"/>
            <a:ext cx="1718449" cy="2176413"/>
          </a:xfrm>
          <a:prstGeom prst="rect">
            <a:avLst/>
          </a:prstGeom>
          <a:solidFill>
            <a:srgbClr val="FFFF66"/>
          </a:solidFill>
          <a:ln>
            <a:solidFill>
              <a:schemeClr val="bg1">
                <a:lumMod val="50000"/>
              </a:schemeClr>
            </a:solidFill>
          </a:ln>
          <a:effectLst>
            <a:outerShdw blurRad="50800" dist="127000" dir="8100000" algn="tr" rotWithShape="0">
              <a:prstClr val="black">
                <a:alpha val="40000"/>
              </a:prstClr>
            </a:outerShdw>
          </a:effectLs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5895" y="1172742"/>
            <a:ext cx="1291296" cy="1669583"/>
          </a:xfrm>
          <a:prstGeom prst="rect">
            <a:avLst/>
          </a:prstGeom>
          <a:solidFill>
            <a:srgbClr val="FFFF66"/>
          </a:solidFill>
          <a:ln>
            <a:solidFill>
              <a:schemeClr val="bg1">
                <a:lumMod val="50000"/>
              </a:schemeClr>
            </a:solidFill>
          </a:ln>
          <a:effectLst>
            <a:outerShdw blurRad="50800" dist="127000" dir="8100000" algn="tr" rotWithShape="0">
              <a:prstClr val="black">
                <a:alpha val="40000"/>
              </a:prstClr>
            </a:outerShdw>
          </a:effectLs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3159" y="2174625"/>
            <a:ext cx="1285191" cy="1661699"/>
          </a:xfrm>
          <a:prstGeom prst="rect">
            <a:avLst/>
          </a:prstGeom>
          <a:solidFill>
            <a:srgbClr val="FFFF66"/>
          </a:solidFill>
          <a:ln>
            <a:solidFill>
              <a:schemeClr val="bg1">
                <a:lumMod val="50000"/>
              </a:schemeClr>
            </a:solidFill>
          </a:ln>
          <a:effectLst>
            <a:outerShdw blurRad="50800" dist="127000" dir="8100000" algn="tr" rotWithShape="0">
              <a:prstClr val="black">
                <a:alpha val="40000"/>
              </a:prstClr>
            </a:outerShdw>
          </a:effectLst>
          <a:extLst/>
        </p:spPr>
      </p:pic>
      <p:grpSp>
        <p:nvGrpSpPr>
          <p:cNvPr id="9" name="Group 8"/>
          <p:cNvGrpSpPr/>
          <p:nvPr/>
        </p:nvGrpSpPr>
        <p:grpSpPr>
          <a:xfrm>
            <a:off x="1597512" y="3855168"/>
            <a:ext cx="1640539" cy="1433425"/>
            <a:chOff x="1597512" y="3855168"/>
            <a:chExt cx="1640539" cy="1433425"/>
          </a:xfrm>
        </p:grpSpPr>
        <p:sp>
          <p:nvSpPr>
            <p:cNvPr id="6" name="Rectangle 5"/>
            <p:cNvSpPr/>
            <p:nvPr/>
          </p:nvSpPr>
          <p:spPr bwMode="auto">
            <a:xfrm>
              <a:off x="2366682" y="4734595"/>
              <a:ext cx="871369" cy="553998"/>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0000"/>
                  </a:solidFill>
                  <a:effectLst/>
                  <a:latin typeface="Arial" panose="020B0604020202020204" pitchFamily="34" charset="0"/>
                  <a:cs typeface="Arial" panose="020B0604020202020204" pitchFamily="34" charset="0"/>
                </a:rPr>
                <a:t>t = 0</a:t>
              </a:r>
            </a:p>
          </p:txBody>
        </p:sp>
        <p:sp>
          <p:nvSpPr>
            <p:cNvPr id="8" name="Bent Arrow 7"/>
            <p:cNvSpPr/>
            <p:nvPr/>
          </p:nvSpPr>
          <p:spPr bwMode="auto">
            <a:xfrm rot="16200000">
              <a:off x="1359144" y="4093536"/>
              <a:ext cx="1278181" cy="801446"/>
            </a:xfrm>
            <a:prstGeom prst="bentArrow">
              <a:avLst>
                <a:gd name="adj1" fmla="val 25000"/>
                <a:gd name="adj2" fmla="val 27985"/>
                <a:gd name="adj3" fmla="val 25000"/>
                <a:gd name="adj4" fmla="val 43750"/>
              </a:avLst>
            </a:prstGeom>
            <a:solidFill>
              <a:schemeClr val="accent6">
                <a:lumMod val="60000"/>
                <a:lumOff val="40000"/>
              </a:schemeClr>
            </a:solidFill>
            <a:ln w="9525" cap="flat" cmpd="sng" algn="ctr">
              <a:no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344075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3"/>
                                        </p:tgtEl>
                                        <p:attrNameLst>
                                          <p:attrName>style.visibility</p:attrName>
                                        </p:attrNameLst>
                                      </p:cBhvr>
                                      <p:to>
                                        <p:strVal val="visible"/>
                                      </p:to>
                                    </p:set>
                                    <p:animEffect transition="in" filter="fade">
                                      <p:cBhvr>
                                        <p:cTn id="10" dur="500"/>
                                        <p:tgtEl>
                                          <p:spTgt spid="20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03881"/>
            <a:ext cx="11887200" cy="523220"/>
          </a:xfrm>
        </p:spPr>
        <p:txBody>
          <a:bodyPr/>
          <a:lstStyle/>
          <a:p>
            <a:r>
              <a:rPr lang="en-US" smtClean="0"/>
              <a:t>Automated Refactoring Tools</a:t>
            </a:r>
            <a:endParaRPr lang="en-US"/>
          </a:p>
        </p:txBody>
      </p:sp>
      <p:sp>
        <p:nvSpPr>
          <p:cNvPr id="3" name="Content Placeholder 2"/>
          <p:cNvSpPr>
            <a:spLocks noGrp="1"/>
          </p:cNvSpPr>
          <p:nvPr>
            <p:ph idx="1"/>
          </p:nvPr>
        </p:nvSpPr>
        <p:spPr>
          <a:xfrm>
            <a:off x="1062905" y="1154114"/>
            <a:ext cx="11590193" cy="4281172"/>
          </a:xfrm>
        </p:spPr>
        <p:txBody>
          <a:bodyPr/>
          <a:lstStyle/>
          <a:p>
            <a:r>
              <a:rPr lang="en-US" smtClean="0"/>
              <a:t>For Self</a:t>
            </a:r>
            <a:r>
              <a:rPr lang="en-US"/>
              <a:t>:</a:t>
            </a:r>
          </a:p>
          <a:p>
            <a:pPr lvl="2"/>
            <a:r>
              <a:rPr lang="en-US">
                <a:solidFill>
                  <a:schemeClr val="bg2"/>
                </a:solidFill>
              </a:rPr>
              <a:t>1996</a:t>
            </a:r>
            <a:r>
              <a:rPr lang="en-US"/>
              <a:t>: Guru</a:t>
            </a:r>
          </a:p>
          <a:p>
            <a:r>
              <a:rPr lang="en-US" smtClean="0"/>
              <a:t>For Smalltalk</a:t>
            </a:r>
            <a:r>
              <a:rPr lang="en-US"/>
              <a:t>:</a:t>
            </a:r>
          </a:p>
          <a:p>
            <a:pPr lvl="2"/>
            <a:r>
              <a:rPr lang="en-US">
                <a:solidFill>
                  <a:schemeClr val="bg2"/>
                </a:solidFill>
              </a:rPr>
              <a:t>1997</a:t>
            </a:r>
            <a:r>
              <a:rPr lang="en-US"/>
              <a:t>: Smalltalk </a:t>
            </a:r>
            <a:r>
              <a:rPr lang="en-US" smtClean="0"/>
              <a:t>Refactoring </a:t>
            </a:r>
            <a:r>
              <a:rPr lang="en-US"/>
              <a:t>Browser</a:t>
            </a:r>
          </a:p>
          <a:p>
            <a:pPr>
              <a:tabLst>
                <a:tab pos="228600" algn="l"/>
                <a:tab pos="457200" algn="l"/>
                <a:tab pos="514350" algn="l"/>
                <a:tab pos="685800" algn="l"/>
                <a:tab pos="914400" algn="l"/>
                <a:tab pos="1196975" algn="l"/>
                <a:tab pos="1371600" algn="l"/>
                <a:tab pos="4572000" algn="l"/>
                <a:tab pos="5715000" algn="l"/>
              </a:tabLst>
            </a:pPr>
            <a:r>
              <a:rPr lang="en-US" smtClean="0"/>
              <a:t>For Java:</a:t>
            </a:r>
            <a:endParaRPr lang="en-US"/>
          </a:p>
          <a:p>
            <a:pPr lvl="2">
              <a:tabLst>
                <a:tab pos="228600" algn="l"/>
                <a:tab pos="457200" algn="l"/>
                <a:tab pos="514350" algn="l"/>
                <a:tab pos="685800" algn="l"/>
                <a:tab pos="914400" algn="l"/>
                <a:tab pos="1196975" algn="l"/>
                <a:tab pos="1371600" algn="l"/>
                <a:tab pos="4572000" algn="l"/>
                <a:tab pos="5715000" algn="l"/>
              </a:tabLst>
            </a:pPr>
            <a:r>
              <a:rPr lang="en-US" smtClean="0">
                <a:solidFill>
                  <a:schemeClr val="bg2"/>
                </a:solidFill>
              </a:rPr>
              <a:t>2001</a:t>
            </a:r>
            <a:r>
              <a:rPr lang="en-US" smtClean="0"/>
              <a:t>:	X-ref, jFactor, IntelliJ</a:t>
            </a:r>
          </a:p>
          <a:p>
            <a:pPr lvl="2">
              <a:tabLst>
                <a:tab pos="228600" algn="l"/>
                <a:tab pos="457200" algn="l"/>
                <a:tab pos="514350" algn="l"/>
                <a:tab pos="685800" algn="l"/>
                <a:tab pos="914400" algn="l"/>
                <a:tab pos="1196975" algn="l"/>
                <a:tab pos="1371600" algn="l"/>
                <a:tab pos="4572000" algn="l"/>
                <a:tab pos="5715000" algn="l"/>
              </a:tabLst>
            </a:pPr>
            <a:r>
              <a:rPr lang="en-US" smtClean="0">
                <a:solidFill>
                  <a:schemeClr val="bg2"/>
                </a:solidFill>
              </a:rPr>
              <a:t>2003</a:t>
            </a:r>
            <a:r>
              <a:rPr lang="en-US" smtClean="0"/>
              <a:t>:	Eclipse</a:t>
            </a:r>
          </a:p>
          <a:p>
            <a:pPr>
              <a:tabLst>
                <a:tab pos="228600" algn="l"/>
                <a:tab pos="457200" algn="l"/>
                <a:tab pos="514350" algn="l"/>
                <a:tab pos="685800" algn="l"/>
                <a:tab pos="914400" algn="l"/>
                <a:tab pos="1196975" algn="l"/>
                <a:tab pos="1371600" algn="l"/>
                <a:tab pos="4572000" algn="l"/>
                <a:tab pos="5715000" algn="l"/>
              </a:tabLst>
            </a:pPr>
            <a:r>
              <a:rPr lang="en-US" smtClean="0"/>
              <a:t>For C#:</a:t>
            </a:r>
          </a:p>
          <a:p>
            <a:pPr lvl="2">
              <a:tabLst>
                <a:tab pos="228600" algn="l"/>
                <a:tab pos="457200" algn="l"/>
                <a:tab pos="514350" algn="l"/>
                <a:tab pos="685800" algn="l"/>
                <a:tab pos="914400" algn="l"/>
                <a:tab pos="1196975" algn="l"/>
                <a:tab pos="1371600" algn="l"/>
                <a:tab pos="4572000" algn="l"/>
                <a:tab pos="5715000" algn="l"/>
              </a:tabLst>
            </a:pPr>
            <a:r>
              <a:rPr lang="en-US">
                <a:solidFill>
                  <a:schemeClr val="bg2"/>
                </a:solidFill>
              </a:rPr>
              <a:t>2004</a:t>
            </a:r>
            <a:r>
              <a:rPr lang="en-US" smtClean="0"/>
              <a:t>:	Resharper</a:t>
            </a:r>
          </a:p>
        </p:txBody>
      </p:sp>
      <p:sp>
        <p:nvSpPr>
          <p:cNvPr id="4" name="Footer Placeholder 3"/>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5" name="Slide Number Placeholder 4"/>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25</a:t>
            </a:fld>
            <a:endParaRPr lang="en-US" sz="1800" b="1"/>
          </a:p>
        </p:txBody>
      </p:sp>
      <p:sp>
        <p:nvSpPr>
          <p:cNvPr id="7" name="Rectangle 6"/>
          <p:cNvSpPr/>
          <p:nvPr/>
        </p:nvSpPr>
        <p:spPr bwMode="auto">
          <a:xfrm>
            <a:off x="7508989" y="1502665"/>
            <a:ext cx="1161826" cy="553998"/>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l" defTabSz="1019175"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smtClean="0">
                <a:ln>
                  <a:noFill/>
                </a:ln>
                <a:solidFill>
                  <a:srgbClr val="FF0000"/>
                </a:solidFill>
                <a:effectLst/>
                <a:latin typeface="Calibri"/>
                <a:cs typeface="Calibri"/>
              </a:rPr>
              <a:t>Δ</a:t>
            </a:r>
            <a:r>
              <a:rPr kumimoji="0" lang="en-US" sz="2400" b="1" i="0" u="none" strike="noStrike" cap="none" normalizeH="0" baseline="0" smtClean="0">
                <a:ln>
                  <a:noFill/>
                </a:ln>
                <a:solidFill>
                  <a:srgbClr val="FF0000"/>
                </a:solidFill>
                <a:effectLst/>
                <a:latin typeface="Arial" panose="020B0604020202020204" pitchFamily="34" charset="0"/>
                <a:cs typeface="Arial" panose="020B0604020202020204" pitchFamily="34" charset="0"/>
              </a:rPr>
              <a:t>t = -3</a:t>
            </a:r>
          </a:p>
        </p:txBody>
      </p:sp>
      <p:sp>
        <p:nvSpPr>
          <p:cNvPr id="9" name="Rectangle 8"/>
          <p:cNvSpPr/>
          <p:nvPr/>
        </p:nvSpPr>
        <p:spPr bwMode="auto">
          <a:xfrm>
            <a:off x="7508989" y="2472643"/>
            <a:ext cx="1161826" cy="553998"/>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l" defTabSz="1019175"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smtClean="0">
                <a:ln>
                  <a:noFill/>
                </a:ln>
                <a:solidFill>
                  <a:srgbClr val="FF0000"/>
                </a:solidFill>
                <a:effectLst/>
                <a:latin typeface="Calibri"/>
                <a:cs typeface="Calibri"/>
              </a:rPr>
              <a:t>Δ</a:t>
            </a:r>
            <a:r>
              <a:rPr kumimoji="0" lang="en-US" sz="2400" b="1" i="0" u="none" strike="noStrike" cap="none" normalizeH="0" baseline="0" smtClean="0">
                <a:ln>
                  <a:noFill/>
                </a:ln>
                <a:solidFill>
                  <a:srgbClr val="FF0000"/>
                </a:solidFill>
                <a:effectLst/>
                <a:latin typeface="Arial" panose="020B0604020202020204" pitchFamily="34" charset="0"/>
                <a:cs typeface="Arial" panose="020B0604020202020204" pitchFamily="34" charset="0"/>
              </a:rPr>
              <a:t>t = -2</a:t>
            </a:r>
          </a:p>
        </p:txBody>
      </p:sp>
      <p:sp>
        <p:nvSpPr>
          <p:cNvPr id="10" name="Rectangle 9"/>
          <p:cNvSpPr/>
          <p:nvPr/>
        </p:nvSpPr>
        <p:spPr bwMode="auto">
          <a:xfrm>
            <a:off x="7508989" y="3453379"/>
            <a:ext cx="1161826" cy="553998"/>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l" defTabSz="1019175"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smtClean="0">
                <a:ln>
                  <a:noFill/>
                </a:ln>
                <a:solidFill>
                  <a:srgbClr val="FF0000"/>
                </a:solidFill>
                <a:effectLst/>
                <a:latin typeface="Calibri"/>
                <a:cs typeface="Calibri"/>
              </a:rPr>
              <a:t>Δ</a:t>
            </a:r>
            <a:r>
              <a:rPr kumimoji="0" lang="en-US" sz="2400" b="1" i="0" u="none" strike="noStrike" cap="none" normalizeH="0" baseline="0" smtClean="0">
                <a:ln>
                  <a:noFill/>
                </a:ln>
                <a:solidFill>
                  <a:srgbClr val="FF0000"/>
                </a:solidFill>
                <a:effectLst/>
                <a:latin typeface="Arial" panose="020B0604020202020204" pitchFamily="34" charset="0"/>
                <a:cs typeface="Arial" panose="020B0604020202020204" pitchFamily="34" charset="0"/>
              </a:rPr>
              <a:t>t = 2</a:t>
            </a:r>
          </a:p>
        </p:txBody>
      </p:sp>
      <p:sp>
        <p:nvSpPr>
          <p:cNvPr id="11" name="Rectangle 10"/>
          <p:cNvSpPr/>
          <p:nvPr/>
        </p:nvSpPr>
        <p:spPr bwMode="auto">
          <a:xfrm>
            <a:off x="7508989" y="3959123"/>
            <a:ext cx="1161826" cy="553998"/>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l" defTabSz="1019175"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smtClean="0">
                <a:ln>
                  <a:noFill/>
                </a:ln>
                <a:solidFill>
                  <a:srgbClr val="FF0000"/>
                </a:solidFill>
                <a:effectLst/>
                <a:latin typeface="Calibri"/>
                <a:cs typeface="Calibri"/>
              </a:rPr>
              <a:t>Δ</a:t>
            </a:r>
            <a:r>
              <a:rPr kumimoji="0" lang="en-US" sz="2400" b="1" i="0" u="none" strike="noStrike" cap="none" normalizeH="0" baseline="0" smtClean="0">
                <a:ln>
                  <a:noFill/>
                </a:ln>
                <a:solidFill>
                  <a:srgbClr val="FF0000"/>
                </a:solidFill>
                <a:effectLst/>
                <a:latin typeface="Arial" panose="020B0604020202020204" pitchFamily="34" charset="0"/>
                <a:cs typeface="Arial" panose="020B0604020202020204" pitchFamily="34" charset="0"/>
              </a:rPr>
              <a:t>t = 4</a:t>
            </a:r>
          </a:p>
        </p:txBody>
      </p:sp>
      <p:sp>
        <p:nvSpPr>
          <p:cNvPr id="13" name="Rectangle 12"/>
          <p:cNvSpPr/>
          <p:nvPr/>
        </p:nvSpPr>
        <p:spPr bwMode="auto">
          <a:xfrm>
            <a:off x="7508989" y="4966728"/>
            <a:ext cx="1161826" cy="553998"/>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l" defTabSz="1019175"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smtClean="0">
                <a:ln>
                  <a:noFill/>
                </a:ln>
                <a:solidFill>
                  <a:srgbClr val="FF0000"/>
                </a:solidFill>
                <a:effectLst/>
                <a:latin typeface="Calibri"/>
                <a:cs typeface="Calibri"/>
              </a:rPr>
              <a:t>Δ</a:t>
            </a:r>
            <a:r>
              <a:rPr kumimoji="0" lang="en-US" sz="2400" b="1" i="0" u="none" strike="noStrike" cap="none" normalizeH="0" baseline="0" smtClean="0">
                <a:ln>
                  <a:noFill/>
                </a:ln>
                <a:solidFill>
                  <a:srgbClr val="FF0000"/>
                </a:solidFill>
                <a:effectLst/>
                <a:latin typeface="Arial" panose="020B0604020202020204" pitchFamily="34" charset="0"/>
                <a:cs typeface="Arial" panose="020B0604020202020204" pitchFamily="34" charset="0"/>
              </a:rPr>
              <a:t>t = 5</a:t>
            </a:r>
          </a:p>
        </p:txBody>
      </p:sp>
    </p:spTree>
    <p:extLst>
      <p:ext uri="{BB962C8B-B14F-4D97-AF65-F5344CB8AC3E}">
        <p14:creationId xmlns:p14="http://schemas.microsoft.com/office/powerpoint/2010/main" val="379620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1709054" y="2979096"/>
            <a:ext cx="2492829" cy="327377"/>
          </a:xfrm>
          <a:prstGeom prst="rect">
            <a:avLst/>
          </a:prstGeom>
          <a:solidFill>
            <a:srgbClr val="FFFF00">
              <a:alpha val="50000"/>
            </a:srgbClr>
          </a:solidFill>
          <a:ln w="9525" cap="flat" cmpd="sng" algn="ctr">
            <a:no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a:t>Automated Refactoring Tools</a:t>
            </a:r>
          </a:p>
        </p:txBody>
      </p:sp>
      <p:sp>
        <p:nvSpPr>
          <p:cNvPr id="3" name="Content Placeholder 2"/>
          <p:cNvSpPr>
            <a:spLocks noGrp="1"/>
          </p:cNvSpPr>
          <p:nvPr>
            <p:ph idx="1"/>
          </p:nvPr>
        </p:nvSpPr>
        <p:spPr>
          <a:xfrm>
            <a:off x="1062906" y="1154114"/>
            <a:ext cx="8614494" cy="3381951"/>
          </a:xfrm>
        </p:spPr>
        <p:txBody>
          <a:bodyPr/>
          <a:lstStyle/>
          <a:p>
            <a:r>
              <a:rPr lang="en-US" smtClean="0"/>
              <a:t>For C++:</a:t>
            </a:r>
          </a:p>
          <a:p>
            <a:pPr lvl="2"/>
            <a:r>
              <a:rPr lang="en-US" smtClean="0">
                <a:solidFill>
                  <a:schemeClr val="bg2"/>
                </a:solidFill>
              </a:rPr>
              <a:t>2009</a:t>
            </a:r>
            <a:r>
              <a:rPr lang="en-US" smtClean="0"/>
              <a:t> StackOverflow post:</a:t>
            </a:r>
          </a:p>
          <a:p>
            <a:pPr marL="681038" lvl="1">
              <a:tabLst>
                <a:tab pos="914400" algn="l"/>
                <a:tab pos="1143000" algn="l"/>
                <a:tab pos="1371600" algn="l"/>
                <a:tab pos="4572000" algn="l"/>
                <a:tab pos="5715000" algn="l"/>
              </a:tabLst>
            </a:pPr>
            <a:r>
              <a:rPr lang="en-US">
                <a:solidFill>
                  <a:schemeClr val="tx1"/>
                </a:solidFill>
              </a:rPr>
              <a:t>Does anybody know </a:t>
            </a:r>
            <a:r>
              <a:rPr lang="en-US" smtClean="0">
                <a:solidFill>
                  <a:schemeClr val="tx1"/>
                </a:solidFill>
              </a:rPr>
              <a:t>a...refactoring </a:t>
            </a:r>
            <a:r>
              <a:rPr lang="en-US">
                <a:solidFill>
                  <a:schemeClr val="tx1"/>
                </a:solidFill>
              </a:rPr>
              <a:t>tool for C++ that </a:t>
            </a:r>
            <a:r>
              <a:rPr lang="en-US" smtClean="0">
                <a:solidFill>
                  <a:schemeClr val="tx1"/>
                </a:solidFill>
              </a:rPr>
              <a:t>works...with </a:t>
            </a:r>
            <a:r>
              <a:rPr lang="en-US">
                <a:solidFill>
                  <a:schemeClr val="tx1"/>
                </a:solidFill>
              </a:rPr>
              <a:t>large code </a:t>
            </a:r>
            <a:r>
              <a:rPr lang="en-US" smtClean="0">
                <a:solidFill>
                  <a:schemeClr val="tx1"/>
                </a:solidFill>
              </a:rPr>
              <a:t>bases? I </a:t>
            </a:r>
            <a:r>
              <a:rPr lang="en-US">
                <a:solidFill>
                  <a:schemeClr val="tx1"/>
                </a:solidFill>
              </a:rPr>
              <a:t>tried </a:t>
            </a:r>
            <a:r>
              <a:rPr lang="en-US" smtClean="0">
                <a:solidFill>
                  <a:schemeClr val="tx1"/>
                </a:solidFill>
              </a:rPr>
              <a:t>again </a:t>
            </a:r>
            <a:r>
              <a:rPr lang="en-US">
                <a:solidFill>
                  <a:schemeClr val="tx1"/>
                </a:solidFill>
              </a:rPr>
              <a:t>and again over the last years: </a:t>
            </a:r>
            <a:r>
              <a:rPr lang="en-US" smtClean="0">
                <a:solidFill>
                  <a:schemeClr val="tx1"/>
                </a:solidFill>
              </a:rPr>
              <a:t>...[none] </a:t>
            </a:r>
            <a:r>
              <a:rPr lang="en-US">
                <a:solidFill>
                  <a:schemeClr val="tx1"/>
                </a:solidFill>
              </a:rPr>
              <a:t>were </a:t>
            </a:r>
            <a:r>
              <a:rPr lang="en-US" smtClean="0">
                <a:solidFill>
                  <a:schemeClr val="tx1"/>
                </a:solidFill>
              </a:rPr>
              <a:t>at </a:t>
            </a:r>
            <a:r>
              <a:rPr lang="en-US">
                <a:solidFill>
                  <a:schemeClr val="tx1"/>
                </a:solidFill>
              </a:rPr>
              <a:t>all usable.</a:t>
            </a:r>
          </a:p>
          <a:p>
            <a:pPr marL="681038" lvl="1">
              <a:tabLst>
                <a:tab pos="914400" algn="l"/>
                <a:tab pos="1143000" algn="l"/>
                <a:tab pos="1371600" algn="l"/>
                <a:tab pos="4572000" algn="l"/>
                <a:tab pos="5715000" algn="l"/>
              </a:tabLst>
            </a:pPr>
            <a:r>
              <a:rPr lang="en-US" b="1">
                <a:solidFill>
                  <a:schemeClr val="tx1"/>
                </a:solidFill>
              </a:rPr>
              <a:t>UPDATE March </a:t>
            </a:r>
            <a:r>
              <a:rPr lang="en-US" b="1"/>
              <a:t>2015</a:t>
            </a:r>
            <a:r>
              <a:rPr lang="en-US">
                <a:solidFill>
                  <a:schemeClr val="tx1"/>
                </a:solidFill>
              </a:rPr>
              <a:t> </a:t>
            </a:r>
            <a:endParaRPr lang="en-US" smtClean="0">
              <a:solidFill>
                <a:schemeClr val="tx1"/>
              </a:solidFill>
            </a:endParaRPr>
          </a:p>
          <a:p>
            <a:pPr marL="681038" lvl="1">
              <a:tabLst>
                <a:tab pos="914400" algn="l"/>
                <a:tab pos="1143000" algn="l"/>
                <a:tab pos="1371600" algn="l"/>
                <a:tab pos="4572000" algn="l"/>
                <a:tab pos="5715000" algn="l"/>
              </a:tabLst>
            </a:pPr>
            <a:r>
              <a:rPr lang="en-US" smtClean="0">
                <a:solidFill>
                  <a:schemeClr val="tx1"/>
                </a:solidFill>
              </a:rPr>
              <a:t>...</a:t>
            </a:r>
          </a:p>
          <a:p>
            <a:pPr marL="681038" lvl="1">
              <a:tabLst>
                <a:tab pos="914400" algn="l"/>
                <a:tab pos="1143000" algn="l"/>
                <a:tab pos="1371600" algn="l"/>
                <a:tab pos="4572000" algn="l"/>
                <a:tab pos="5715000" algn="l"/>
              </a:tabLst>
            </a:pPr>
            <a:r>
              <a:rPr lang="en-US">
                <a:solidFill>
                  <a:schemeClr val="tx1"/>
                </a:solidFill>
              </a:rPr>
              <a:t>By my opinion the answer to this question still is </a:t>
            </a:r>
            <a:r>
              <a:rPr lang="en-US" b="1">
                <a:solidFill>
                  <a:schemeClr val="tx1"/>
                </a:solidFill>
              </a:rPr>
              <a:t>"NO</a:t>
            </a:r>
            <a:r>
              <a:rPr lang="en-US" b="1" smtClean="0">
                <a:solidFill>
                  <a:schemeClr val="tx1"/>
                </a:solidFill>
              </a:rPr>
              <a:t>"</a:t>
            </a:r>
            <a:r>
              <a:rPr lang="en-US" smtClean="0">
                <a:solidFill>
                  <a:schemeClr val="tx1"/>
                </a:solidFill>
              </a:rPr>
              <a:t>.</a:t>
            </a:r>
          </a:p>
          <a:p>
            <a:pPr marL="681038" lvl="1">
              <a:tabLst>
                <a:tab pos="914400" algn="l"/>
                <a:tab pos="1143000" algn="l"/>
                <a:tab pos="1371600" algn="l"/>
                <a:tab pos="4572000" algn="l"/>
                <a:tab pos="5715000" algn="l"/>
              </a:tabLst>
            </a:pPr>
            <a:endParaRPr lang="en-US">
              <a:solidFill>
                <a:schemeClr val="tx1"/>
              </a:solidFill>
            </a:endParaRPr>
          </a:p>
        </p:txBody>
      </p:sp>
      <p:sp>
        <p:nvSpPr>
          <p:cNvPr id="4" name="Footer Placeholder 3"/>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5" name="Slide Number Placeholder 4"/>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26</a:t>
            </a:fld>
            <a:endParaRPr lang="en-US" sz="1800" b="1"/>
          </a:p>
        </p:txBody>
      </p:sp>
      <p:sp>
        <p:nvSpPr>
          <p:cNvPr id="6" name="Rectangle 5"/>
          <p:cNvSpPr/>
          <p:nvPr/>
        </p:nvSpPr>
        <p:spPr bwMode="auto">
          <a:xfrm>
            <a:off x="10622461" y="1505071"/>
            <a:ext cx="1161826" cy="553998"/>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l" defTabSz="1019175"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smtClean="0">
                <a:ln>
                  <a:noFill/>
                </a:ln>
                <a:solidFill>
                  <a:srgbClr val="FF0000"/>
                </a:solidFill>
                <a:effectLst/>
                <a:latin typeface="Calibri"/>
                <a:cs typeface="Calibri"/>
              </a:rPr>
              <a:t>Δ</a:t>
            </a:r>
            <a:r>
              <a:rPr kumimoji="0" lang="en-US" sz="2400" b="1" i="0" u="none" strike="noStrike" cap="none" normalizeH="0" baseline="0" smtClean="0">
                <a:ln>
                  <a:noFill/>
                </a:ln>
                <a:solidFill>
                  <a:srgbClr val="FF0000"/>
                </a:solidFill>
                <a:effectLst/>
                <a:latin typeface="Arial" panose="020B0604020202020204" pitchFamily="34" charset="0"/>
                <a:cs typeface="Arial" panose="020B0604020202020204" pitchFamily="34" charset="0"/>
              </a:rPr>
              <a:t>t = 10</a:t>
            </a:r>
          </a:p>
        </p:txBody>
      </p:sp>
      <p:sp>
        <p:nvSpPr>
          <p:cNvPr id="7" name="Rectangle 6"/>
          <p:cNvSpPr/>
          <p:nvPr/>
        </p:nvSpPr>
        <p:spPr bwMode="auto">
          <a:xfrm>
            <a:off x="10622461" y="2876672"/>
            <a:ext cx="1161826" cy="553998"/>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l" defTabSz="1019175" rtl="0" eaLnBrk="0" fontAlgn="base" latinLnBrk="0" hangingPunct="0">
              <a:lnSpc>
                <a:spcPct val="100000"/>
              </a:lnSpc>
              <a:spcBef>
                <a:spcPct val="0"/>
              </a:spcBef>
              <a:spcAft>
                <a:spcPct val="0"/>
              </a:spcAft>
              <a:buClrTx/>
              <a:buSzTx/>
              <a:buFontTx/>
              <a:buNone/>
              <a:tabLst/>
            </a:pPr>
            <a:r>
              <a:rPr kumimoji="0" lang="el-GR" sz="2400" b="1" i="0" u="none" strike="noStrike" cap="none" normalizeH="0" baseline="0" smtClean="0">
                <a:ln>
                  <a:noFill/>
                </a:ln>
                <a:solidFill>
                  <a:srgbClr val="FF0000"/>
                </a:solidFill>
                <a:effectLst/>
                <a:latin typeface="Calibri"/>
                <a:cs typeface="Calibri"/>
              </a:rPr>
              <a:t>Δ</a:t>
            </a:r>
            <a:r>
              <a:rPr kumimoji="0" lang="en-US" sz="2400" b="1" i="0" u="none" strike="noStrike" cap="none" normalizeH="0" baseline="0" smtClean="0">
                <a:ln>
                  <a:noFill/>
                </a:ln>
                <a:solidFill>
                  <a:srgbClr val="FF0000"/>
                </a:solidFill>
                <a:effectLst/>
                <a:latin typeface="Arial" panose="020B0604020202020204" pitchFamily="34" charset="0"/>
                <a:cs typeface="Arial" panose="020B0604020202020204" pitchFamily="34" charset="0"/>
              </a:rPr>
              <a:t>t = 16</a:t>
            </a:r>
          </a:p>
        </p:txBody>
      </p:sp>
      <p:grpSp>
        <p:nvGrpSpPr>
          <p:cNvPr id="10" name="Group 9"/>
          <p:cNvGrpSpPr/>
          <p:nvPr/>
        </p:nvGrpSpPr>
        <p:grpSpPr>
          <a:xfrm>
            <a:off x="5659297" y="122450"/>
            <a:ext cx="1951149" cy="804651"/>
            <a:chOff x="5338570" y="4550355"/>
            <a:chExt cx="3696572" cy="2044365"/>
          </a:xfrm>
        </p:grpSpPr>
        <p:pic>
          <p:nvPicPr>
            <p:cNvPr id="8"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8570" y="4550355"/>
              <a:ext cx="3696572" cy="2044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bwMode="auto">
            <a:xfrm>
              <a:off x="6283484" y="4946969"/>
              <a:ext cx="1806741" cy="1251143"/>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3200" i="0" u="none" strike="noStrike" cap="none" normalizeH="0" baseline="0" smtClean="0">
                  <a:ln>
                    <a:noFill/>
                  </a:ln>
                  <a:solidFill>
                    <a:schemeClr val="tx1"/>
                  </a:solidFill>
                  <a:effectLst/>
                  <a:latin typeface="Berlin Sans FB" panose="020E0602020502020306" pitchFamily="34" charset="0"/>
                </a:rPr>
                <a:t>C++</a:t>
              </a:r>
            </a:p>
          </p:txBody>
        </p:sp>
      </p:grpSp>
      <p:grpSp>
        <p:nvGrpSpPr>
          <p:cNvPr id="11" name="Group 10"/>
          <p:cNvGrpSpPr/>
          <p:nvPr/>
        </p:nvGrpSpPr>
        <p:grpSpPr>
          <a:xfrm>
            <a:off x="5771179" y="968818"/>
            <a:ext cx="1727384" cy="471650"/>
            <a:chOff x="3890747" y="4797162"/>
            <a:chExt cx="7253503" cy="2352676"/>
          </a:xfrm>
        </p:grpSpPr>
        <p:pic>
          <p:nvPicPr>
            <p:cNvPr id="12"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0" y="4797163"/>
              <a:ext cx="428625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0747" y="4797162"/>
              <a:ext cx="428625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88766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4000"/>
                            </p:stCondLst>
                            <p:childTnLst>
                              <p:par>
                                <p:cTn id="10" presetID="22" presetClass="entr" presetSubtype="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p:stCondLst>
                              <p:cond delay="4500"/>
                            </p:stCondLst>
                            <p:childTnLst>
                              <p:par>
                                <p:cTn id="14" presetID="10" presetClass="exit" presetSubtype="0" fill="hold" nodeType="after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par>
                          <p:cTn id="17" fill="hold">
                            <p:stCondLst>
                              <p:cond delay="5000"/>
                            </p:stCondLst>
                            <p:childTnLst>
                              <p:par>
                                <p:cTn id="18" presetID="22" presetClass="entr" presetSubtype="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par>
                          <p:cTn id="21" fill="hold">
                            <p:stCondLst>
                              <p:cond delay="5500"/>
                            </p:stCondLst>
                            <p:childTnLst>
                              <p:par>
                                <p:cTn id="22" presetID="10" presetClass="exit" presetSubtype="0" fill="hold" nodeType="after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par>
                          <p:cTn id="25" fill="hold">
                            <p:stCondLst>
                              <p:cond delay="6000"/>
                            </p:stCondLst>
                            <p:childTnLst>
                              <p:par>
                                <p:cTn id="26" presetID="22" presetClass="entr" presetSubtype="1"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par>
                          <p:cTn id="29" fill="hold">
                            <p:stCondLst>
                              <p:cond delay="6500"/>
                            </p:stCondLst>
                            <p:childTnLst>
                              <p:par>
                                <p:cTn id="30" presetID="10" presetClass="exit" presetSubtype="0" fill="hold" nodeType="after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par>
                          <p:cTn id="33" fill="hold">
                            <p:stCondLst>
                              <p:cond delay="7000"/>
                            </p:stCondLst>
                            <p:childTnLst>
                              <p:par>
                                <p:cTn id="34" presetID="2" presetClass="exit" presetSubtype="2" fill="hold" nodeType="afterEffect">
                                  <p:stCondLst>
                                    <p:cond delay="0"/>
                                  </p:stCondLst>
                                  <p:childTnLst>
                                    <p:anim calcmode="lin" valueType="num">
                                      <p:cBhvr additive="base">
                                        <p:cTn id="35" dur="2000"/>
                                        <p:tgtEl>
                                          <p:spTgt spid="10"/>
                                        </p:tgtEl>
                                        <p:attrNameLst>
                                          <p:attrName>ppt_x</p:attrName>
                                        </p:attrNameLst>
                                      </p:cBhvr>
                                      <p:tavLst>
                                        <p:tav tm="0">
                                          <p:val>
                                            <p:strVal val="ppt_x"/>
                                          </p:val>
                                        </p:tav>
                                        <p:tav tm="100000">
                                          <p:val>
                                            <p:strVal val="1+ppt_w/2"/>
                                          </p:val>
                                        </p:tav>
                                      </p:tavLst>
                                    </p:anim>
                                    <p:anim calcmode="lin" valueType="num">
                                      <p:cBhvr additive="base">
                                        <p:cTn id="36" dur="2000"/>
                                        <p:tgtEl>
                                          <p:spTgt spid="10"/>
                                        </p:tgtEl>
                                        <p:attrNameLst>
                                          <p:attrName>ppt_y</p:attrName>
                                        </p:attrNameLst>
                                      </p:cBhvr>
                                      <p:tavLst>
                                        <p:tav tm="0">
                                          <p:val>
                                            <p:strVal val="ppt_y"/>
                                          </p:val>
                                        </p:tav>
                                        <p:tav tm="100000">
                                          <p:val>
                                            <p:strVal val="ppt_y"/>
                                          </p:val>
                                        </p:tav>
                                      </p:tavLst>
                                    </p:anim>
                                    <p:set>
                                      <p:cBhvr>
                                        <p:cTn id="37" dur="1" fill="hold">
                                          <p:stCondLst>
                                            <p:cond delay="19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500"/>
                                        <p:tgtEl>
                                          <p:spTgt spid="3">
                                            <p:txEl>
                                              <p:pRg st="3" end="3"/>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fade">
                                      <p:cBhvr>
                                        <p:cTn id="48" dur="500"/>
                                        <p:tgtEl>
                                          <p:spTgt spid="3">
                                            <p:txEl>
                                              <p:pRg st="4" end="4"/>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fade">
                                      <p:cBhvr>
                                        <p:cTn id="51" dur="500"/>
                                        <p:tgtEl>
                                          <p:spTgt spid="3">
                                            <p:txEl>
                                              <p:pRg st="5" end="5"/>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Understanding C++</a:t>
            </a:r>
            <a:endParaRPr lang="en-US"/>
          </a:p>
        </p:txBody>
      </p:sp>
      <p:sp>
        <p:nvSpPr>
          <p:cNvPr id="4" name="Footer Placeholder 3"/>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5" name="Slide Number Placeholder 4"/>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27</a:t>
            </a:fld>
            <a:endParaRPr lang="en-US" sz="1800" b="1"/>
          </a:p>
        </p:txBody>
      </p:sp>
      <p:sp>
        <p:nvSpPr>
          <p:cNvPr id="6" name="Rectangle 3"/>
          <p:cNvSpPr>
            <a:spLocks noGrp="1" noChangeArrowheads="1"/>
          </p:cNvSpPr>
          <p:nvPr>
            <p:ph idx="1"/>
          </p:nvPr>
        </p:nvSpPr>
        <p:spPr>
          <a:xfrm>
            <a:off x="1062905" y="1154114"/>
            <a:ext cx="11590193" cy="5562035"/>
          </a:xfrm>
        </p:spPr>
        <p:txBody>
          <a:bodyPr/>
          <a:lstStyle/>
          <a:p>
            <a:pPr marL="0" indent="0" eaLnBrk="1" hangingPunct="1"/>
            <a:r>
              <a:rPr lang="en-US" smtClean="0"/>
              <a:t>What is </a:t>
            </a:r>
            <a:r>
              <a:rPr lang="en-US" smtClean="0">
                <a:latin typeface="Arial" charset="0"/>
                <a:cs typeface="Arial" charset="0"/>
              </a:rPr>
              <a:t>f</a:t>
            </a:r>
            <a:r>
              <a:rPr lang="en-US" smtClean="0"/>
              <a:t> in this code?</a:t>
            </a:r>
          </a:p>
          <a:p>
            <a:pPr lvl="1" indent="0" algn="ctr" eaLnBrk="1" hangingPunct="1"/>
            <a:r>
              <a:rPr lang="en-US" smtClean="0">
                <a:solidFill>
                  <a:schemeClr val="accent2"/>
                </a:solidFill>
              </a:rPr>
              <a:t>f(x);</a:t>
            </a:r>
            <a:r>
              <a:rPr lang="en-US" smtClean="0"/>
              <a:t>			// “invoke f on x”</a:t>
            </a:r>
          </a:p>
          <a:p>
            <a:pPr lvl="2" eaLnBrk="1" hangingPunct="1"/>
            <a:r>
              <a:rPr lang="en-US" smtClean="0"/>
              <a:t>Maybe a function (or function pointer or function reference).</a:t>
            </a:r>
          </a:p>
          <a:p>
            <a:pPr lvl="2" eaLnBrk="1" hangingPunct="1"/>
            <a:r>
              <a:rPr lang="en-US" smtClean="0"/>
              <a:t>Maybe an instance of a class overloading </a:t>
            </a:r>
            <a:r>
              <a:rPr lang="en-US" smtClean="0">
                <a:latin typeface="Arial" charset="0"/>
                <a:cs typeface="Arial" charset="0"/>
              </a:rPr>
              <a:t>operator().</a:t>
            </a:r>
          </a:p>
          <a:p>
            <a:pPr lvl="2" eaLnBrk="1" hangingPunct="1"/>
            <a:r>
              <a:rPr lang="en-US" smtClean="0"/>
              <a:t>Maybe an object implicitly convertible to one of the above.</a:t>
            </a:r>
          </a:p>
          <a:p>
            <a:pPr lvl="2" eaLnBrk="1" hangingPunct="1"/>
            <a:r>
              <a:rPr lang="en-US" smtClean="0"/>
              <a:t>Maybe an overloaded function name.</a:t>
            </a:r>
          </a:p>
          <a:p>
            <a:pPr lvl="3" eaLnBrk="1" hangingPunct="1"/>
            <a:r>
              <a:rPr lang="en-US" smtClean="0"/>
              <a:t>At any of multiple scopes.</a:t>
            </a:r>
          </a:p>
          <a:p>
            <a:pPr lvl="2" eaLnBrk="1" hangingPunct="1"/>
            <a:r>
              <a:rPr lang="en-US" smtClean="0"/>
              <a:t>Maybe the name of one or more templates.</a:t>
            </a:r>
          </a:p>
          <a:p>
            <a:pPr lvl="3" eaLnBrk="1" hangingPunct="1"/>
            <a:r>
              <a:rPr lang="en-US"/>
              <a:t>At any of multiple scopes.</a:t>
            </a:r>
          </a:p>
          <a:p>
            <a:pPr lvl="2" eaLnBrk="1" hangingPunct="1"/>
            <a:r>
              <a:rPr lang="en-US" smtClean="0"/>
              <a:t>Maybe the name of one or more template specializations.</a:t>
            </a:r>
          </a:p>
          <a:p>
            <a:pPr lvl="2" eaLnBrk="1" hangingPunct="1"/>
            <a:r>
              <a:rPr lang="en-US" smtClean="0"/>
              <a:t>Maybe several of the above!</a:t>
            </a:r>
          </a:p>
          <a:p>
            <a:pPr lvl="3" eaLnBrk="1" hangingPunct="1"/>
            <a:r>
              <a:rPr lang="en-US" smtClean="0"/>
              <a:t>E.g., overloaded function name + overloaded template name + name of template specialization(s).</a:t>
            </a:r>
          </a:p>
        </p:txBody>
      </p:sp>
      <p:sp>
        <p:nvSpPr>
          <p:cNvPr id="8" name="TextBox 7"/>
          <p:cNvSpPr txBox="1"/>
          <p:nvPr/>
        </p:nvSpPr>
        <p:spPr>
          <a:xfrm>
            <a:off x="10430933" y="3155018"/>
            <a:ext cx="2370667" cy="1107996"/>
          </a:xfrm>
          <a:prstGeom prst="rect">
            <a:avLst/>
          </a:prstGeom>
          <a:solidFill>
            <a:srgbClr val="FFFF66"/>
          </a:solidFill>
          <a:ln>
            <a:solidFill>
              <a:schemeClr val="bg1">
                <a:lumMod val="50000"/>
              </a:schemeClr>
            </a:solidFill>
          </a:ln>
          <a:effectLst>
            <a:outerShdw blurRad="50800" dist="127000" dir="2700000" algn="tr" rotWithShape="0">
              <a:prstClr val="black">
                <a:alpha val="40000"/>
              </a:prstClr>
            </a:outerShdw>
          </a:effectLst>
        </p:spPr>
        <p:txBody>
          <a:bodyPr wrap="square" rtlCol="0">
            <a:spAutoFit/>
          </a:bodyPr>
          <a:lstStyle/>
          <a:p>
            <a:r>
              <a:rPr lang="en-US" sz="2200" smtClean="0">
                <a:latin typeface="+mj-lt"/>
              </a:rPr>
              <a:t>Let’s not even mention the preprocessor...</a:t>
            </a:r>
            <a:endParaRPr lang="en-US" sz="2200">
              <a:latin typeface="+mj-lt"/>
            </a:endParaRPr>
          </a:p>
        </p:txBody>
      </p:sp>
    </p:spTree>
    <p:extLst>
      <p:ext uri="{BB962C8B-B14F-4D97-AF65-F5344CB8AC3E}">
        <p14:creationId xmlns:p14="http://schemas.microsoft.com/office/powerpoint/2010/main" val="340808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1+#ppt_w/2"/>
                                          </p:val>
                                        </p:tav>
                                        <p:tav tm="100000">
                                          <p:val>
                                            <p:strVal val="#ppt_x"/>
                                          </p:val>
                                        </p:tav>
                                      </p:tavLst>
                                    </p:anim>
                                    <p:anim calcmode="lin" valueType="num">
                                      <p:cBhvr additive="base">
                                        <p:cTn id="4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4800600" algn="l"/>
              </a:tabLst>
            </a:pPr>
            <a:r>
              <a:rPr lang="en-US" smtClean="0"/>
              <a:t>C++ Complexity</a:t>
            </a:r>
            <a:endParaRPr lang="en-US"/>
          </a:p>
        </p:txBody>
      </p:sp>
      <p:sp>
        <p:nvSpPr>
          <p:cNvPr id="3" name="Content Placeholder 2"/>
          <p:cNvSpPr>
            <a:spLocks noGrp="1"/>
          </p:cNvSpPr>
          <p:nvPr>
            <p:ph idx="1"/>
          </p:nvPr>
        </p:nvSpPr>
        <p:spPr>
          <a:xfrm>
            <a:off x="1062905" y="1154114"/>
            <a:ext cx="11590193" cy="5028556"/>
          </a:xfrm>
        </p:spPr>
        <p:txBody>
          <a:bodyPr/>
          <a:lstStyle/>
          <a:p>
            <a:r>
              <a:rPr lang="en-US" smtClean="0"/>
              <a:t>Causes:</a:t>
            </a:r>
          </a:p>
          <a:p>
            <a:pPr lvl="2"/>
            <a:r>
              <a:rPr lang="en-US" smtClean="0"/>
              <a:t>Compatibility with C (including preprocessor).</a:t>
            </a:r>
          </a:p>
          <a:p>
            <a:pPr lvl="2"/>
            <a:r>
              <a:rPr lang="en-US" smtClean="0"/>
              <a:t>Standardization committee’s lack of concern.</a:t>
            </a:r>
          </a:p>
          <a:p>
            <a:r>
              <a:rPr lang="en-US" smtClean="0"/>
              <a:t>Result:</a:t>
            </a:r>
          </a:p>
          <a:p>
            <a:pPr lvl="2"/>
            <a:r>
              <a:rPr lang="en-US" smtClean="0"/>
              <a:t>Creating C++ analysis tools nearly impossible.</a:t>
            </a:r>
          </a:p>
          <a:p>
            <a:pPr lvl="3"/>
            <a:r>
              <a:rPr lang="en-US" smtClean="0"/>
              <a:t>Impractical for individual developers.</a:t>
            </a:r>
          </a:p>
          <a:p>
            <a:pPr lvl="3"/>
            <a:r>
              <a:rPr lang="en-US" smtClean="0"/>
              <a:t>Impractical for third-parties.</a:t>
            </a:r>
          </a:p>
          <a:p>
            <a:pPr lvl="4"/>
            <a:endParaRPr lang="en-US" smtClean="0"/>
          </a:p>
          <a:p>
            <a:r>
              <a:rPr lang="en-US" smtClean="0"/>
              <a:t>Exacerbating factor:</a:t>
            </a:r>
          </a:p>
          <a:p>
            <a:pPr lvl="2"/>
            <a:r>
              <a:rPr lang="en-US" smtClean="0"/>
              <a:t>GCC source code unhelpful:</a:t>
            </a:r>
          </a:p>
          <a:p>
            <a:pPr lvl="3"/>
            <a:r>
              <a:rPr lang="en-US"/>
              <a:t>GPL license.</a:t>
            </a:r>
          </a:p>
          <a:p>
            <a:pPr lvl="3"/>
            <a:r>
              <a:rPr lang="en-US" smtClean="0"/>
              <a:t>All but incomprehensible (so I’m told).</a:t>
            </a:r>
          </a:p>
        </p:txBody>
      </p:sp>
      <p:sp>
        <p:nvSpPr>
          <p:cNvPr id="4" name="Footer Placeholder 3"/>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5" name="Slide Number Placeholder 4"/>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28</a:t>
            </a:fld>
            <a:endParaRPr lang="en-US" sz="1800" b="1"/>
          </a:p>
        </p:txBody>
      </p:sp>
      <p:grpSp>
        <p:nvGrpSpPr>
          <p:cNvPr id="11" name="Group 10"/>
          <p:cNvGrpSpPr/>
          <p:nvPr/>
        </p:nvGrpSpPr>
        <p:grpSpPr>
          <a:xfrm>
            <a:off x="7473231" y="1501421"/>
            <a:ext cx="3894680" cy="1106314"/>
            <a:chOff x="7473231" y="1501421"/>
            <a:chExt cx="3894680" cy="1106314"/>
          </a:xfrm>
        </p:grpSpPr>
        <p:sp>
          <p:nvSpPr>
            <p:cNvPr id="6" name="Right Arrow 5"/>
            <p:cNvSpPr/>
            <p:nvPr/>
          </p:nvSpPr>
          <p:spPr bwMode="auto">
            <a:xfrm rot="10800000">
              <a:off x="7473231" y="1501421"/>
              <a:ext cx="1095036" cy="609600"/>
            </a:xfrm>
            <a:prstGeom prst="rightArrow">
              <a:avLst/>
            </a:prstGeom>
            <a:solidFill>
              <a:schemeClr val="accent6">
                <a:lumMod val="60000"/>
                <a:lumOff val="40000"/>
              </a:schemeClr>
            </a:solidFill>
            <a:ln w="9525" cap="flat" cmpd="sng" algn="ctr">
              <a:no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7" name="Right Arrow 6"/>
            <p:cNvSpPr/>
            <p:nvPr/>
          </p:nvSpPr>
          <p:spPr bwMode="auto">
            <a:xfrm rot="10800000">
              <a:off x="7473231" y="1998135"/>
              <a:ext cx="1095036" cy="609600"/>
            </a:xfrm>
            <a:prstGeom prst="rightArrow">
              <a:avLst/>
            </a:prstGeom>
            <a:solidFill>
              <a:schemeClr val="accent6">
                <a:lumMod val="60000"/>
                <a:lumOff val="40000"/>
              </a:schemeClr>
            </a:solidFill>
            <a:ln w="9525" cap="flat" cmpd="sng" algn="ctr">
              <a:no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8568268" y="1657402"/>
              <a:ext cx="2799643" cy="788193"/>
            </a:xfrm>
            <a:prstGeom prst="rect">
              <a:avLst/>
            </a:prstGeom>
            <a:noFill/>
            <a:ln w="19050" cap="flat" cmpd="sng" algn="ctr">
              <a:solidFill>
                <a:schemeClr val="accent6">
                  <a:lumMod val="40000"/>
                  <a:lumOff val="60000"/>
                </a:schemeClr>
              </a:solidFill>
              <a:prstDash val="solid"/>
              <a:round/>
              <a:headEnd type="none" w="med" len="med"/>
              <a:tailEnd type="triangle" w="med" len="lg"/>
            </a:ln>
            <a:effectLst/>
            <a:extLst/>
          </p:spPr>
          <p:txBody>
            <a:bodyPr vert="horz" wrap="square" lIns="91440" tIns="0" rIns="91440" bIns="0" numCol="1" rtlCol="0" anchor="ctr" anchorCtr="0" compatLnSpc="1">
              <a:prstTxWarp prst="textNoShape">
                <a:avLst/>
              </a:prstTxWarp>
              <a:noAutofit/>
            </a:bodyPr>
            <a:lstStyle/>
            <a:p>
              <a:pPr marR="0" defTabSz="1019175" rtl="0" eaLnBrk="0" fontAlgn="base" latinLnBrk="0" hangingPunct="0">
                <a:lnSpc>
                  <a:spcPct val="100000"/>
                </a:lnSpc>
                <a:spcBef>
                  <a:spcPct val="0"/>
                </a:spcBef>
                <a:spcAft>
                  <a:spcPct val="0"/>
                </a:spcAft>
                <a:buClrTx/>
                <a:buSzTx/>
                <a:buFontTx/>
                <a:buNone/>
                <a:tabLst/>
              </a:pPr>
              <a:r>
                <a:rPr lang="en-US" sz="2200" smtClean="0">
                  <a:latin typeface="+mj-lt"/>
                </a:rPr>
                <a:t>Brooks’ </a:t>
              </a:r>
              <a:br>
                <a:rPr lang="en-US" sz="2200" smtClean="0">
                  <a:latin typeface="+mj-lt"/>
                </a:rPr>
              </a:br>
              <a:r>
                <a:rPr lang="en-US" sz="2200" i="1" smtClean="0">
                  <a:latin typeface="+mj-lt"/>
                </a:rPr>
                <a:t>Accidental </a:t>
              </a:r>
              <a:r>
                <a:rPr kumimoji="0" lang="en-US" sz="2200" b="0" i="1" u="none" strike="noStrike" cap="none" normalizeH="0" baseline="0" smtClean="0">
                  <a:ln>
                    <a:noFill/>
                  </a:ln>
                  <a:solidFill>
                    <a:schemeClr val="tx1"/>
                  </a:solidFill>
                  <a:effectLst/>
                  <a:latin typeface="+mj-lt"/>
                </a:rPr>
                <a:t>Complexity</a:t>
              </a:r>
            </a:p>
          </p:txBody>
        </p:sp>
      </p:grpSp>
    </p:spTree>
    <p:extLst>
      <p:ext uri="{BB962C8B-B14F-4D97-AF65-F5344CB8AC3E}">
        <p14:creationId xmlns:p14="http://schemas.microsoft.com/office/powerpoint/2010/main" val="135417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Lessons</a:t>
            </a:r>
            <a:endParaRPr lang="en-US"/>
          </a:p>
        </p:txBody>
      </p:sp>
      <p:sp>
        <p:nvSpPr>
          <p:cNvPr id="3" name="Content Placeholder 2"/>
          <p:cNvSpPr>
            <a:spLocks noGrp="1"/>
          </p:cNvSpPr>
          <p:nvPr>
            <p:ph idx="1"/>
          </p:nvPr>
        </p:nvSpPr>
        <p:spPr>
          <a:xfrm>
            <a:off x="1062905" y="1154114"/>
            <a:ext cx="11590193" cy="3784113"/>
          </a:xfrm>
        </p:spPr>
        <p:txBody>
          <a:bodyPr/>
          <a:lstStyle/>
          <a:p>
            <a:r>
              <a:rPr lang="en-US" b="1" smtClean="0"/>
              <a:t>Untoolable artifacts:</a:t>
            </a:r>
          </a:p>
          <a:p>
            <a:pPr lvl="2"/>
            <a:r>
              <a:rPr lang="en-US" smtClean="0"/>
              <a:t>Restrict what users can accomplish themselves.</a:t>
            </a:r>
          </a:p>
          <a:p>
            <a:pPr lvl="2"/>
            <a:r>
              <a:rPr lang="en-US" smtClean="0"/>
              <a:t>Constrain what outside tool vendors can offer.</a:t>
            </a:r>
          </a:p>
          <a:p>
            <a:pPr lvl="2"/>
            <a:r>
              <a:rPr lang="en-US" smtClean="0"/>
              <a:t>Pressure providers for functionality users and outside vendors can’t implement.</a:t>
            </a:r>
          </a:p>
          <a:p>
            <a:endParaRPr lang="en-US" smtClean="0"/>
          </a:p>
          <a:p>
            <a:r>
              <a:rPr lang="en-US" b="1" smtClean="0"/>
              <a:t>Toolable artifacts:</a:t>
            </a:r>
          </a:p>
          <a:p>
            <a:pPr lvl="2"/>
            <a:r>
              <a:rPr lang="en-US" smtClean="0"/>
              <a:t>Are inherently easy to parse and analyze or</a:t>
            </a:r>
          </a:p>
          <a:p>
            <a:pPr lvl="2"/>
            <a:r>
              <a:rPr lang="en-US" smtClean="0"/>
              <a:t>Offer APIs that mask the complexities of parsing and analysis.</a:t>
            </a:r>
            <a:endParaRPr lang="en-US"/>
          </a:p>
        </p:txBody>
      </p:sp>
      <p:sp>
        <p:nvSpPr>
          <p:cNvPr id="4" name="Footer Placeholder 3"/>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5" name="Slide Number Placeholder 4"/>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29</a:t>
            </a:fld>
            <a:endParaRPr lang="en-US" sz="1800" b="1"/>
          </a:p>
        </p:txBody>
      </p:sp>
    </p:spTree>
    <p:extLst>
      <p:ext uri="{BB962C8B-B14F-4D97-AF65-F5344CB8AC3E}">
        <p14:creationId xmlns:p14="http://schemas.microsoft.com/office/powerpoint/2010/main" val="53989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My Life with Computers</a:t>
            </a:r>
            <a:endParaRPr lang="en-US"/>
          </a:p>
        </p:txBody>
      </p:sp>
      <p:sp>
        <p:nvSpPr>
          <p:cNvPr id="4" name="Footer Placeholder 3"/>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5" name="Slide Number Placeholder 4"/>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3</a:t>
            </a:fld>
            <a:endParaRPr lang="en-US" sz="1800" b="1"/>
          </a:p>
        </p:txBody>
      </p:sp>
      <p:grpSp>
        <p:nvGrpSpPr>
          <p:cNvPr id="6" name="Group 5"/>
          <p:cNvGrpSpPr/>
          <p:nvPr/>
        </p:nvGrpSpPr>
        <p:grpSpPr>
          <a:xfrm>
            <a:off x="3300343" y="4645233"/>
            <a:ext cx="7115315" cy="2257171"/>
            <a:chOff x="3890747" y="4797162"/>
            <a:chExt cx="7253503" cy="2352676"/>
          </a:xfrm>
        </p:grpSpPr>
        <p:pic>
          <p:nvPicPr>
            <p:cNvPr id="102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0" y="4797163"/>
              <a:ext cx="428625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0747" y="4797162"/>
              <a:ext cx="428625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0054" y="1054242"/>
            <a:ext cx="8655892" cy="3633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bwMode="auto">
          <a:xfrm>
            <a:off x="4768229" y="1506388"/>
            <a:ext cx="4048910" cy="2769989"/>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18000" i="0" u="none" strike="noStrike" cap="none" normalizeH="0" baseline="0" smtClean="0">
                <a:ln>
                  <a:noFill/>
                </a:ln>
                <a:solidFill>
                  <a:schemeClr val="tx1"/>
                </a:solidFill>
                <a:effectLst/>
                <a:latin typeface="Berlin Sans FB" panose="020E0602020502020306" pitchFamily="34" charset="0"/>
              </a:rPr>
              <a:t>C++</a:t>
            </a:r>
          </a:p>
        </p:txBody>
      </p:sp>
      <p:pic>
        <p:nvPicPr>
          <p:cNvPr id="1029"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209" b="95722" l="2679" r="97321">
                        <a14:foregroundMark x1="41071" y1="6417" x2="46429" y2="8556"/>
                        <a14:foregroundMark x1="50000" y1="3743" x2="51786" y2="3743"/>
                        <a14:foregroundMark x1="40625" y1="88235" x2="60268" y2="85561"/>
                        <a14:foregroundMark x1="45089" y1="94118" x2="47321" y2="95722"/>
                        <a14:foregroundMark x1="6250" y1="59893" x2="9821" y2="63636"/>
                        <a14:foregroundMark x1="4911" y1="75401" x2="7589" y2="73797"/>
                        <a14:foregroundMark x1="2679" y1="59893" x2="4464" y2="60428"/>
                        <a14:foregroundMark x1="97321" y1="58824" x2="87054" y2="60428"/>
                        <a14:backgroundMark x1="52232" y1="1604" x2="53125" y2="2674"/>
                      </a14:backgroundRemoval>
                    </a14:imgEffect>
                  </a14:imgLayer>
                </a14:imgProps>
              </a:ext>
              <a:ext uri="{28A0092B-C50C-407E-A947-70E740481C1C}">
                <a14:useLocalDpi xmlns:a14="http://schemas.microsoft.com/office/drawing/2010/main" val="0"/>
              </a:ext>
            </a:extLst>
          </a:blip>
          <a:srcRect/>
          <a:stretch>
            <a:fillRect/>
          </a:stretch>
        </p:blipFill>
        <p:spPr bwMode="auto">
          <a:xfrm>
            <a:off x="6136300" y="3315524"/>
            <a:ext cx="1443401" cy="1204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524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27"/>
                                        </p:tgtEl>
                                        <p:attrNameLst>
                                          <p:attrName>style.visibility</p:attrName>
                                        </p:attrNameLst>
                                      </p:cBhvr>
                                      <p:to>
                                        <p:strVal val="visible"/>
                                      </p:to>
                                    </p:set>
                                    <p:anim calcmode="lin" valueType="num">
                                      <p:cBhvr additive="base">
                                        <p:cTn id="11" dur="2000" fill="hold"/>
                                        <p:tgtEl>
                                          <p:spTgt spid="1027"/>
                                        </p:tgtEl>
                                        <p:attrNameLst>
                                          <p:attrName>ppt_x</p:attrName>
                                        </p:attrNameLst>
                                      </p:cBhvr>
                                      <p:tavLst>
                                        <p:tav tm="0">
                                          <p:val>
                                            <p:strVal val="0-#ppt_w/2"/>
                                          </p:val>
                                        </p:tav>
                                        <p:tav tm="100000">
                                          <p:val>
                                            <p:strVal val="#ppt_x"/>
                                          </p:val>
                                        </p:tav>
                                      </p:tavLst>
                                    </p:anim>
                                    <p:anim calcmode="lin" valueType="num">
                                      <p:cBhvr additive="base">
                                        <p:cTn id="12" dur="2000" fill="hold"/>
                                        <p:tgtEl>
                                          <p:spTgt spid="102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4.62963E-6 3.72549E-6 L -4.62963E-6 -0.04249 " pathEditMode="relative" rAng="0" ptsTypes="AA">
                                      <p:cBhvr>
                                        <p:cTn id="16" dur="1000" fill="hold"/>
                                        <p:tgtEl>
                                          <p:spTgt spid="8"/>
                                        </p:tgtEl>
                                        <p:attrNameLst>
                                          <p:attrName>ppt_x</p:attrName>
                                          <p:attrName>ppt_y</p:attrName>
                                        </p:attrNameLst>
                                      </p:cBhvr>
                                      <p:rCtr x="0" y="-2124"/>
                                    </p:animMotion>
                                  </p:childTnLst>
                                </p:cTn>
                              </p:par>
                              <p:par>
                                <p:cTn id="17" presetID="10" presetClass="entr" presetSubtype="0" fill="hold" nodeType="withEffect">
                                  <p:stCondLst>
                                    <p:cond delay="500"/>
                                  </p:stCondLst>
                                  <p:childTnLst>
                                    <p:set>
                                      <p:cBhvr>
                                        <p:cTn id="18" dur="1" fill="hold">
                                          <p:stCondLst>
                                            <p:cond delay="0"/>
                                          </p:stCondLst>
                                        </p:cTn>
                                        <p:tgtEl>
                                          <p:spTgt spid="1029"/>
                                        </p:tgtEl>
                                        <p:attrNameLst>
                                          <p:attrName>style.visibility</p:attrName>
                                        </p:attrNameLst>
                                      </p:cBhvr>
                                      <p:to>
                                        <p:strVal val="visible"/>
                                      </p:to>
                                    </p:set>
                                    <p:animEffect transition="in" filter="fade">
                                      <p:cBhvr>
                                        <p:cTn id="19" dur="1000"/>
                                        <p:tgtEl>
                                          <p:spTgt spid="10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1"/>
            <a:ext cx="13716000" cy="7772400"/>
          </a:xfrm>
          <a:prstGeom prst="rect">
            <a:avLst/>
          </a:prstGeom>
          <a:solidFill>
            <a:schemeClr val="bg2">
              <a:lumMod val="60000"/>
              <a:lumOff val="40000"/>
            </a:schemeClr>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5" name="TextBox 4"/>
          <p:cNvSpPr txBox="1"/>
          <p:nvPr/>
        </p:nvSpPr>
        <p:spPr>
          <a:xfrm>
            <a:off x="2689761" y="2455039"/>
            <a:ext cx="8336478" cy="2862322"/>
          </a:xfrm>
          <a:prstGeom prst="rect">
            <a:avLst/>
          </a:prstGeom>
          <a:noFill/>
          <a:effectLst>
            <a:glow rad="228600">
              <a:schemeClr val="accent6">
                <a:satMod val="175000"/>
                <a:alpha val="40000"/>
              </a:schemeClr>
            </a:glow>
          </a:effectLst>
        </p:spPr>
        <p:txBody>
          <a:bodyPr wrap="square" rtlCol="0">
            <a:spAutoFit/>
          </a:bodyPr>
          <a:lstStyle/>
          <a:p>
            <a:r>
              <a:rPr lang="en-US" sz="18000" smtClean="0">
                <a:solidFill>
                  <a:schemeClr val="bg1"/>
                </a:solidFill>
                <a:effectLst>
                  <a:glow rad="1905000">
                    <a:schemeClr val="accent6">
                      <a:satMod val="175000"/>
                      <a:alpha val="50000"/>
                    </a:schemeClr>
                  </a:glow>
                </a:effectLst>
                <a:latin typeface="MoolBoran" panose="020B0100010101010101" pitchFamily="34" charset="0"/>
                <a:cs typeface="MoolBoran" panose="020B0100010101010101" pitchFamily="34" charset="0"/>
              </a:rPr>
              <a:t>Consistency</a:t>
            </a:r>
            <a:endParaRPr lang="en-US" sz="18000">
              <a:solidFill>
                <a:schemeClr val="bg1"/>
              </a:solidFill>
              <a:effectLst>
                <a:glow rad="1905000">
                  <a:schemeClr val="accent6">
                    <a:satMod val="175000"/>
                    <a:alpha val="50000"/>
                  </a:schemeClr>
                </a:glow>
              </a:effectLst>
              <a:latin typeface="MoolBoran" panose="020B0100010101010101" pitchFamily="34" charset="0"/>
              <a:cs typeface="MoolBoran" panose="020B0100010101010101" pitchFamily="34" charset="0"/>
            </a:endParaRPr>
          </a:p>
        </p:txBody>
      </p:sp>
    </p:spTree>
    <p:extLst>
      <p:ext uri="{BB962C8B-B14F-4D97-AF65-F5344CB8AC3E}">
        <p14:creationId xmlns:p14="http://schemas.microsoft.com/office/powerpoint/2010/main" val="25279799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Essential for Useful Abstractions, Inferential Reasoning</a:t>
            </a:r>
            <a:endParaRPr lang="en-US"/>
          </a:p>
        </p:txBody>
      </p:sp>
      <p:sp>
        <p:nvSpPr>
          <p:cNvPr id="7" name="Content Placeholder 6"/>
          <p:cNvSpPr>
            <a:spLocks noGrp="1"/>
          </p:cNvSpPr>
          <p:nvPr>
            <p:ph idx="1"/>
          </p:nvPr>
        </p:nvSpPr>
        <p:spPr>
          <a:xfrm>
            <a:off x="1062905" y="1154114"/>
            <a:ext cx="11590193" cy="304699"/>
          </a:xfrm>
        </p:spPr>
        <p:txBody>
          <a:bodyPr/>
          <a:lstStyle/>
          <a:p>
            <a:r>
              <a:rPr lang="en-US" smtClean="0"/>
              <a:t>Inconsistency annoying, acts as speed bump for users:</a:t>
            </a:r>
            <a:endParaRPr lang="en-US"/>
          </a:p>
        </p:txBody>
      </p:sp>
      <p:grpSp>
        <p:nvGrpSpPr>
          <p:cNvPr id="14" name="Group 13"/>
          <p:cNvGrpSpPr/>
          <p:nvPr/>
        </p:nvGrpSpPr>
        <p:grpSpPr>
          <a:xfrm>
            <a:off x="3552089" y="1665122"/>
            <a:ext cx="2646615" cy="5220425"/>
            <a:chOff x="3552089" y="1665122"/>
            <a:chExt cx="2646615" cy="5220425"/>
          </a:xfrm>
        </p:grpSpPr>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089" y="1665122"/>
              <a:ext cx="2646615" cy="47127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Rectangle 11"/>
            <p:cNvSpPr/>
            <p:nvPr/>
          </p:nvSpPr>
          <p:spPr bwMode="auto">
            <a:xfrm>
              <a:off x="3995018" y="6546993"/>
              <a:ext cx="1760757" cy="338554"/>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smtClean="0">
                  <a:ln>
                    <a:noFill/>
                  </a:ln>
                  <a:solidFill>
                    <a:schemeClr val="tx1"/>
                  </a:solidFill>
                  <a:effectLst/>
                  <a:latin typeface="+mj-lt"/>
                </a:rPr>
                <a:t>Mail</a:t>
              </a:r>
            </a:p>
          </p:txBody>
        </p:sp>
        <p:sp>
          <p:nvSpPr>
            <p:cNvPr id="3" name="Oval 2"/>
            <p:cNvSpPr/>
            <p:nvPr/>
          </p:nvSpPr>
          <p:spPr bwMode="auto">
            <a:xfrm>
              <a:off x="4618455" y="5977310"/>
              <a:ext cx="513881" cy="513881"/>
            </a:xfrm>
            <a:prstGeom prst="ellipse">
              <a:avLst/>
            </a:prstGeom>
            <a:noFill/>
            <a:ln w="19050" cap="flat" cmpd="sng" algn="ctr">
              <a:solidFill>
                <a:srgbClr val="FF0000"/>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grpSp>
      <p:grpSp>
        <p:nvGrpSpPr>
          <p:cNvPr id="10" name="Group 9"/>
          <p:cNvGrpSpPr/>
          <p:nvPr/>
        </p:nvGrpSpPr>
        <p:grpSpPr>
          <a:xfrm>
            <a:off x="468668" y="1690897"/>
            <a:ext cx="2717530" cy="5162384"/>
            <a:chOff x="468668" y="1690897"/>
            <a:chExt cx="2717530" cy="5162384"/>
          </a:xfrm>
        </p:grpSpPr>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25" y="1690897"/>
              <a:ext cx="2639473" cy="47000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bwMode="auto">
            <a:xfrm>
              <a:off x="986083" y="6514727"/>
              <a:ext cx="1760757" cy="338554"/>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smtClean="0">
                  <a:ln>
                    <a:noFill/>
                  </a:ln>
                  <a:solidFill>
                    <a:schemeClr val="tx1"/>
                  </a:solidFill>
                  <a:effectLst/>
                  <a:latin typeface="+mj-lt"/>
                </a:rPr>
                <a:t>Notes</a:t>
              </a:r>
            </a:p>
          </p:txBody>
        </p:sp>
        <p:sp>
          <p:nvSpPr>
            <p:cNvPr id="16" name="Oval 15"/>
            <p:cNvSpPr/>
            <p:nvPr/>
          </p:nvSpPr>
          <p:spPr bwMode="auto">
            <a:xfrm>
              <a:off x="468668" y="5977310"/>
              <a:ext cx="513881" cy="513881"/>
            </a:xfrm>
            <a:prstGeom prst="ellipse">
              <a:avLst/>
            </a:prstGeom>
            <a:noFill/>
            <a:ln w="19050" cap="flat" cmpd="sng" algn="ctr">
              <a:solidFill>
                <a:srgbClr val="FF0000"/>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grpSp>
      <p:grpSp>
        <p:nvGrpSpPr>
          <p:cNvPr id="4" name="Group 3"/>
          <p:cNvGrpSpPr/>
          <p:nvPr/>
        </p:nvGrpSpPr>
        <p:grpSpPr>
          <a:xfrm>
            <a:off x="6852253" y="1569764"/>
            <a:ext cx="6324309" cy="5271539"/>
            <a:chOff x="591015" y="1630719"/>
            <a:chExt cx="6324309" cy="5271539"/>
          </a:xfrm>
        </p:grpSpPr>
        <p:grpSp>
          <p:nvGrpSpPr>
            <p:cNvPr id="2" name="Group 1"/>
            <p:cNvGrpSpPr/>
            <p:nvPr/>
          </p:nvGrpSpPr>
          <p:grpSpPr>
            <a:xfrm>
              <a:off x="591015" y="1782194"/>
              <a:ext cx="6324309" cy="4560848"/>
              <a:chOff x="1062905" y="1795407"/>
              <a:chExt cx="5852419" cy="3657600"/>
            </a:xfrm>
          </p:grpSpPr>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2905" y="1795407"/>
                <a:ext cx="2057400" cy="3657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7724" y="1795407"/>
                <a:ext cx="3657600" cy="2057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ectangle 10"/>
            <p:cNvSpPr/>
            <p:nvPr/>
          </p:nvSpPr>
          <p:spPr bwMode="auto">
            <a:xfrm>
              <a:off x="2872791" y="6563704"/>
              <a:ext cx="1760757" cy="338554"/>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smtClean="0">
                  <a:ln>
                    <a:noFill/>
                  </a:ln>
                  <a:solidFill>
                    <a:schemeClr val="tx1"/>
                  </a:solidFill>
                  <a:effectLst/>
                  <a:latin typeface="+mj-lt"/>
                </a:rPr>
                <a:t>Photos</a:t>
              </a:r>
            </a:p>
          </p:txBody>
        </p:sp>
        <p:sp>
          <p:nvSpPr>
            <p:cNvPr id="17" name="Oval 16"/>
            <p:cNvSpPr/>
            <p:nvPr/>
          </p:nvSpPr>
          <p:spPr bwMode="auto">
            <a:xfrm>
              <a:off x="2393170" y="5938266"/>
              <a:ext cx="513881" cy="513881"/>
            </a:xfrm>
            <a:prstGeom prst="ellipse">
              <a:avLst/>
            </a:prstGeom>
            <a:noFill/>
            <a:ln w="19050" cap="flat" cmpd="sng" algn="ctr">
              <a:solidFill>
                <a:srgbClr val="FF0000"/>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8" name="Oval 17"/>
            <p:cNvSpPr/>
            <p:nvPr/>
          </p:nvSpPr>
          <p:spPr bwMode="auto">
            <a:xfrm>
              <a:off x="5757745" y="1630719"/>
              <a:ext cx="513881" cy="513881"/>
            </a:xfrm>
            <a:prstGeom prst="ellipse">
              <a:avLst/>
            </a:prstGeom>
            <a:noFill/>
            <a:ln w="19050" cap="flat" cmpd="sng" algn="ctr">
              <a:solidFill>
                <a:srgbClr val="FF0000"/>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grpSp>
      <p:sp>
        <p:nvSpPr>
          <p:cNvPr id="8" name="Footer Placeholder 7"/>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9" name="Slide Number Placeholder 8"/>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31</a:t>
            </a:fld>
            <a:endParaRPr lang="en-US" sz="1800" b="1"/>
          </a:p>
        </p:txBody>
      </p:sp>
    </p:spTree>
    <p:extLst>
      <p:ext uri="{BB962C8B-B14F-4D97-AF65-F5344CB8AC3E}">
        <p14:creationId xmlns:p14="http://schemas.microsoft.com/office/powerpoint/2010/main" val="373246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Wait...What?!</a:t>
            </a:r>
            <a:endParaRPr lang="en-US"/>
          </a:p>
        </p:txBody>
      </p:sp>
      <p:sp>
        <p:nvSpPr>
          <p:cNvPr id="4" name="Footer Placeholder 3"/>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5" name="Slide Number Placeholder 4"/>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32</a:t>
            </a:fld>
            <a:endParaRPr lang="en-US" sz="1800" b="1"/>
          </a:p>
        </p:txBody>
      </p:sp>
      <p:grpSp>
        <p:nvGrpSpPr>
          <p:cNvPr id="44" name="Group 43"/>
          <p:cNvGrpSpPr/>
          <p:nvPr/>
        </p:nvGrpSpPr>
        <p:grpSpPr>
          <a:xfrm>
            <a:off x="3691034" y="1310934"/>
            <a:ext cx="6333933" cy="4560848"/>
            <a:chOff x="3686222" y="1721239"/>
            <a:chExt cx="6333933" cy="4560848"/>
          </a:xfrm>
        </p:grpSpPr>
        <p:grpSp>
          <p:nvGrpSpPr>
            <p:cNvPr id="7" name="Group 6"/>
            <p:cNvGrpSpPr/>
            <p:nvPr/>
          </p:nvGrpSpPr>
          <p:grpSpPr>
            <a:xfrm>
              <a:off x="3695846" y="1721239"/>
              <a:ext cx="6324309" cy="4560848"/>
              <a:chOff x="1062905" y="1795407"/>
              <a:chExt cx="5852419" cy="3657600"/>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2905" y="1795407"/>
                <a:ext cx="2057400" cy="3657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7724" y="1795407"/>
                <a:ext cx="3657600" cy="2057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6" name="Group 35"/>
            <p:cNvGrpSpPr/>
            <p:nvPr/>
          </p:nvGrpSpPr>
          <p:grpSpPr>
            <a:xfrm>
              <a:off x="5227638" y="3133516"/>
              <a:ext cx="3260725" cy="1346673"/>
              <a:chOff x="5380038" y="2565025"/>
              <a:chExt cx="3260725" cy="1346673"/>
            </a:xfrm>
          </p:grpSpPr>
          <p:pic>
            <p:nvPicPr>
              <p:cNvPr id="1027" name="Picture 3" descr="C:\Users\Scott\_Files\Gigs\2017\NNG\Images\iPhone Images\IMG_5678.PNG"/>
              <p:cNvPicPr>
                <a:picLocks noChangeAspect="1" noChangeArrowheads="1"/>
              </p:cNvPicPr>
              <p:nvPr/>
            </p:nvPicPr>
            <p:blipFill rotWithShape="1">
              <a:blip r:embed="rId5">
                <a:extLst>
                  <a:ext uri="{28A0092B-C50C-407E-A947-70E740481C1C}">
                    <a14:useLocalDpi xmlns:a14="http://schemas.microsoft.com/office/drawing/2010/main" val="0"/>
                  </a:ext>
                </a:extLst>
              </a:blip>
              <a:srcRect l="60945" r="12509" b="91638"/>
              <a:stretch/>
            </p:blipFill>
            <p:spPr bwMode="auto">
              <a:xfrm>
                <a:off x="5392153" y="2565025"/>
                <a:ext cx="3236494" cy="573447"/>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grpSp>
            <p:nvGrpSpPr>
              <p:cNvPr id="29" name="Group 28"/>
              <p:cNvGrpSpPr/>
              <p:nvPr/>
            </p:nvGrpSpPr>
            <p:grpSpPr>
              <a:xfrm>
                <a:off x="5380038" y="3314798"/>
                <a:ext cx="3260725" cy="596900"/>
                <a:chOff x="6777913" y="5606332"/>
                <a:chExt cx="3260725" cy="596900"/>
              </a:xfrm>
            </p:grpSpPr>
            <p:pic>
              <p:nvPicPr>
                <p:cNvPr id="1028" name="Picture 4" descr="C:\Users\Scott\_Files\Gigs\2017\DConf\Images\photos icon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7913" y="5606332"/>
                  <a:ext cx="3260725" cy="5969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Users\Scott\_Files\Gigs\2017\DConf\Images\photos icons.png"/>
                <p:cNvPicPr>
                  <a:picLocks noChangeAspect="1" noChangeArrowheads="1"/>
                </p:cNvPicPr>
                <p:nvPr/>
              </p:nvPicPr>
              <p:blipFill rotWithShape="1">
                <a:blip r:embed="rId6">
                  <a:extLst>
                    <a:ext uri="{28A0092B-C50C-407E-A947-70E740481C1C}">
                      <a14:useLocalDpi xmlns:a14="http://schemas.microsoft.com/office/drawing/2010/main" val="0"/>
                    </a:ext>
                  </a:extLst>
                </a:blip>
                <a:srcRect l="79811" r="926"/>
                <a:stretch/>
              </p:blipFill>
              <p:spPr bwMode="auto">
                <a:xfrm>
                  <a:off x="8482023" y="5606332"/>
                  <a:ext cx="628153" cy="596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Scott\_Files\Gigs\2017\DConf\Images\photos icons.png"/>
                <p:cNvPicPr>
                  <a:picLocks noChangeAspect="1" noChangeArrowheads="1"/>
                </p:cNvPicPr>
                <p:nvPr/>
              </p:nvPicPr>
              <p:blipFill rotWithShape="1">
                <a:blip r:embed="rId6">
                  <a:extLst>
                    <a:ext uri="{28A0092B-C50C-407E-A947-70E740481C1C}">
                      <a14:useLocalDpi xmlns:a14="http://schemas.microsoft.com/office/drawing/2010/main" val="0"/>
                    </a:ext>
                  </a:extLst>
                </a:blip>
                <a:srcRect l="2023" r="80373"/>
                <a:stretch/>
              </p:blipFill>
              <p:spPr bwMode="auto">
                <a:xfrm>
                  <a:off x="7707431" y="5606332"/>
                  <a:ext cx="573993" cy="5969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Scott\_Files\Gigs\2017\DConf\Images\photos icons.png"/>
                <p:cNvPicPr>
                  <a:picLocks noChangeAspect="1" noChangeArrowheads="1"/>
                </p:cNvPicPr>
                <p:nvPr/>
              </p:nvPicPr>
              <p:blipFill rotWithShape="1">
                <a:blip r:embed="rId6">
                  <a:extLst>
                    <a:ext uri="{28A0092B-C50C-407E-A947-70E740481C1C}">
                      <a14:useLocalDpi xmlns:a14="http://schemas.microsoft.com/office/drawing/2010/main" val="0"/>
                    </a:ext>
                  </a:extLst>
                </a:blip>
                <a:srcRect l="28359" r="55059"/>
                <a:stretch/>
              </p:blipFill>
              <p:spPr bwMode="auto">
                <a:xfrm>
                  <a:off x="6838348" y="5606332"/>
                  <a:ext cx="540689" cy="596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Users\Scott\_Files\Gigs\2017\DConf\Images\photos icons.png"/>
                <p:cNvPicPr>
                  <a:picLocks noChangeAspect="1" noChangeArrowheads="1"/>
                </p:cNvPicPr>
                <p:nvPr/>
              </p:nvPicPr>
              <p:blipFill rotWithShape="1">
                <a:blip r:embed="rId6">
                  <a:extLst>
                    <a:ext uri="{28A0092B-C50C-407E-A947-70E740481C1C}">
                      <a14:useLocalDpi xmlns:a14="http://schemas.microsoft.com/office/drawing/2010/main" val="0"/>
                    </a:ext>
                  </a:extLst>
                </a:blip>
                <a:srcRect l="52257" r="29211"/>
                <a:stretch/>
              </p:blipFill>
              <p:spPr bwMode="auto">
                <a:xfrm>
                  <a:off x="9383863" y="5606332"/>
                  <a:ext cx="604299" cy="5969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2" name="Freeform 41"/>
            <p:cNvSpPr/>
            <p:nvPr/>
          </p:nvSpPr>
          <p:spPr bwMode="auto">
            <a:xfrm>
              <a:off x="5228493" y="1938442"/>
              <a:ext cx="4294780" cy="1185183"/>
            </a:xfrm>
            <a:custGeom>
              <a:avLst/>
              <a:gdLst>
                <a:gd name="connsiteX0" fmla="*/ 0 w 4278923"/>
                <a:gd name="connsiteY0" fmla="*/ 1195753 h 1195753"/>
                <a:gd name="connsiteX1" fmla="*/ 3282462 w 4278923"/>
                <a:gd name="connsiteY1" fmla="*/ 11723 h 1195753"/>
                <a:gd name="connsiteX2" fmla="*/ 4278923 w 4278923"/>
                <a:gd name="connsiteY2" fmla="*/ 0 h 1195753"/>
                <a:gd name="connsiteX3" fmla="*/ 3247293 w 4278923"/>
                <a:gd name="connsiteY3" fmla="*/ 1195753 h 1195753"/>
                <a:gd name="connsiteX4" fmla="*/ 0 w 4278923"/>
                <a:gd name="connsiteY4" fmla="*/ 1195753 h 1195753"/>
                <a:gd name="connsiteX0" fmla="*/ 0 w 4278923"/>
                <a:gd name="connsiteY0" fmla="*/ 1195753 h 1195753"/>
                <a:gd name="connsiteX1" fmla="*/ 3330032 w 4278923"/>
                <a:gd name="connsiteY1" fmla="*/ 143861 h 1195753"/>
                <a:gd name="connsiteX2" fmla="*/ 4278923 w 4278923"/>
                <a:gd name="connsiteY2" fmla="*/ 0 h 1195753"/>
                <a:gd name="connsiteX3" fmla="*/ 3247293 w 4278923"/>
                <a:gd name="connsiteY3" fmla="*/ 1195753 h 1195753"/>
                <a:gd name="connsiteX4" fmla="*/ 0 w 4278923"/>
                <a:gd name="connsiteY4" fmla="*/ 1195753 h 1195753"/>
                <a:gd name="connsiteX0" fmla="*/ 0 w 4278923"/>
                <a:gd name="connsiteY0" fmla="*/ 1195753 h 1195753"/>
                <a:gd name="connsiteX1" fmla="*/ 3245463 w 4278923"/>
                <a:gd name="connsiteY1" fmla="*/ 17008 h 1195753"/>
                <a:gd name="connsiteX2" fmla="*/ 4278923 w 4278923"/>
                <a:gd name="connsiteY2" fmla="*/ 0 h 1195753"/>
                <a:gd name="connsiteX3" fmla="*/ 3247293 w 4278923"/>
                <a:gd name="connsiteY3" fmla="*/ 1195753 h 1195753"/>
                <a:gd name="connsiteX4" fmla="*/ 0 w 4278923"/>
                <a:gd name="connsiteY4" fmla="*/ 1195753 h 1195753"/>
                <a:gd name="connsiteX0" fmla="*/ 0 w 4315922"/>
                <a:gd name="connsiteY0" fmla="*/ 1190467 h 1190467"/>
                <a:gd name="connsiteX1" fmla="*/ 3245463 w 4315922"/>
                <a:gd name="connsiteY1" fmla="*/ 11722 h 1190467"/>
                <a:gd name="connsiteX2" fmla="*/ 4315922 w 4315922"/>
                <a:gd name="connsiteY2" fmla="*/ 0 h 1190467"/>
                <a:gd name="connsiteX3" fmla="*/ 3247293 w 4315922"/>
                <a:gd name="connsiteY3" fmla="*/ 1190467 h 1190467"/>
                <a:gd name="connsiteX4" fmla="*/ 0 w 4315922"/>
                <a:gd name="connsiteY4" fmla="*/ 1190467 h 1190467"/>
                <a:gd name="connsiteX0" fmla="*/ 0 w 4294780"/>
                <a:gd name="connsiteY0" fmla="*/ 1179896 h 1179896"/>
                <a:gd name="connsiteX1" fmla="*/ 3245463 w 4294780"/>
                <a:gd name="connsiteY1" fmla="*/ 1151 h 1179896"/>
                <a:gd name="connsiteX2" fmla="*/ 4294780 w 4294780"/>
                <a:gd name="connsiteY2" fmla="*/ 0 h 1179896"/>
                <a:gd name="connsiteX3" fmla="*/ 3247293 w 4294780"/>
                <a:gd name="connsiteY3" fmla="*/ 1179896 h 1179896"/>
                <a:gd name="connsiteX4" fmla="*/ 0 w 4294780"/>
                <a:gd name="connsiteY4" fmla="*/ 1179896 h 1179896"/>
                <a:gd name="connsiteX0" fmla="*/ 0 w 4294780"/>
                <a:gd name="connsiteY0" fmla="*/ 1179896 h 1491744"/>
                <a:gd name="connsiteX1" fmla="*/ 3245463 w 4294780"/>
                <a:gd name="connsiteY1" fmla="*/ 1151 h 1491744"/>
                <a:gd name="connsiteX2" fmla="*/ 4294780 w 4294780"/>
                <a:gd name="connsiteY2" fmla="*/ 0 h 1491744"/>
                <a:gd name="connsiteX3" fmla="*/ 3733563 w 4294780"/>
                <a:gd name="connsiteY3" fmla="*/ 1491744 h 1491744"/>
                <a:gd name="connsiteX4" fmla="*/ 0 w 4294780"/>
                <a:gd name="connsiteY4" fmla="*/ 1179896 h 1491744"/>
                <a:gd name="connsiteX0" fmla="*/ 0 w 4294780"/>
                <a:gd name="connsiteY0" fmla="*/ 1179896 h 1185183"/>
                <a:gd name="connsiteX1" fmla="*/ 3245463 w 4294780"/>
                <a:gd name="connsiteY1" fmla="*/ 1151 h 1185183"/>
                <a:gd name="connsiteX2" fmla="*/ 4294780 w 4294780"/>
                <a:gd name="connsiteY2" fmla="*/ 0 h 1185183"/>
                <a:gd name="connsiteX3" fmla="*/ 3257864 w 4294780"/>
                <a:gd name="connsiteY3" fmla="*/ 1185183 h 1185183"/>
                <a:gd name="connsiteX4" fmla="*/ 0 w 4294780"/>
                <a:gd name="connsiteY4" fmla="*/ 1179896 h 1185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80" h="1185183">
                  <a:moveTo>
                    <a:pt x="0" y="1179896"/>
                  </a:moveTo>
                  <a:lnTo>
                    <a:pt x="3245463" y="1151"/>
                  </a:lnTo>
                  <a:lnTo>
                    <a:pt x="4294780" y="0"/>
                  </a:lnTo>
                  <a:lnTo>
                    <a:pt x="3257864" y="1185183"/>
                  </a:lnTo>
                  <a:lnTo>
                    <a:pt x="0" y="1179896"/>
                  </a:lnTo>
                  <a:close/>
                </a:path>
              </a:pathLst>
            </a:custGeom>
            <a:solidFill>
              <a:schemeClr val="bg1">
                <a:lumMod val="85000"/>
                <a:alpha val="50000"/>
              </a:schemeClr>
            </a:solidFill>
            <a:ln w="9525" cap="flat" cmpd="sng" algn="ctr">
              <a:solidFill>
                <a:schemeClr val="tx1">
                  <a:lumMod val="50000"/>
                  <a:lumOff val="50000"/>
                </a:schemeClr>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46" name="Freeform 45"/>
            <p:cNvSpPr/>
            <p:nvPr/>
          </p:nvSpPr>
          <p:spPr bwMode="auto">
            <a:xfrm>
              <a:off x="8485861" y="1938442"/>
              <a:ext cx="1037412" cy="1771199"/>
            </a:xfrm>
            <a:custGeom>
              <a:avLst/>
              <a:gdLst>
                <a:gd name="connsiteX0" fmla="*/ 0 w 4278923"/>
                <a:gd name="connsiteY0" fmla="*/ 1195753 h 1195753"/>
                <a:gd name="connsiteX1" fmla="*/ 3282462 w 4278923"/>
                <a:gd name="connsiteY1" fmla="*/ 11723 h 1195753"/>
                <a:gd name="connsiteX2" fmla="*/ 4278923 w 4278923"/>
                <a:gd name="connsiteY2" fmla="*/ 0 h 1195753"/>
                <a:gd name="connsiteX3" fmla="*/ 3247293 w 4278923"/>
                <a:gd name="connsiteY3" fmla="*/ 1195753 h 1195753"/>
                <a:gd name="connsiteX4" fmla="*/ 0 w 4278923"/>
                <a:gd name="connsiteY4" fmla="*/ 1195753 h 1195753"/>
                <a:gd name="connsiteX0" fmla="*/ 0 w 4278923"/>
                <a:gd name="connsiteY0" fmla="*/ 1195753 h 1195753"/>
                <a:gd name="connsiteX1" fmla="*/ 3330032 w 4278923"/>
                <a:gd name="connsiteY1" fmla="*/ 143861 h 1195753"/>
                <a:gd name="connsiteX2" fmla="*/ 4278923 w 4278923"/>
                <a:gd name="connsiteY2" fmla="*/ 0 h 1195753"/>
                <a:gd name="connsiteX3" fmla="*/ 3247293 w 4278923"/>
                <a:gd name="connsiteY3" fmla="*/ 1195753 h 1195753"/>
                <a:gd name="connsiteX4" fmla="*/ 0 w 4278923"/>
                <a:gd name="connsiteY4" fmla="*/ 1195753 h 1195753"/>
                <a:gd name="connsiteX0" fmla="*/ 0 w 4278923"/>
                <a:gd name="connsiteY0" fmla="*/ 1195753 h 1195753"/>
                <a:gd name="connsiteX1" fmla="*/ 3245463 w 4278923"/>
                <a:gd name="connsiteY1" fmla="*/ 17008 h 1195753"/>
                <a:gd name="connsiteX2" fmla="*/ 4278923 w 4278923"/>
                <a:gd name="connsiteY2" fmla="*/ 0 h 1195753"/>
                <a:gd name="connsiteX3" fmla="*/ 3247293 w 4278923"/>
                <a:gd name="connsiteY3" fmla="*/ 1195753 h 1195753"/>
                <a:gd name="connsiteX4" fmla="*/ 0 w 4278923"/>
                <a:gd name="connsiteY4" fmla="*/ 1195753 h 1195753"/>
                <a:gd name="connsiteX0" fmla="*/ 0 w 4315922"/>
                <a:gd name="connsiteY0" fmla="*/ 1190467 h 1190467"/>
                <a:gd name="connsiteX1" fmla="*/ 3245463 w 4315922"/>
                <a:gd name="connsiteY1" fmla="*/ 11722 h 1190467"/>
                <a:gd name="connsiteX2" fmla="*/ 4315922 w 4315922"/>
                <a:gd name="connsiteY2" fmla="*/ 0 h 1190467"/>
                <a:gd name="connsiteX3" fmla="*/ 3247293 w 4315922"/>
                <a:gd name="connsiteY3" fmla="*/ 1190467 h 1190467"/>
                <a:gd name="connsiteX4" fmla="*/ 0 w 4315922"/>
                <a:gd name="connsiteY4" fmla="*/ 1190467 h 1190467"/>
                <a:gd name="connsiteX0" fmla="*/ 0 w 4294780"/>
                <a:gd name="connsiteY0" fmla="*/ 1179896 h 1179896"/>
                <a:gd name="connsiteX1" fmla="*/ 3245463 w 4294780"/>
                <a:gd name="connsiteY1" fmla="*/ 1151 h 1179896"/>
                <a:gd name="connsiteX2" fmla="*/ 4294780 w 4294780"/>
                <a:gd name="connsiteY2" fmla="*/ 0 h 1179896"/>
                <a:gd name="connsiteX3" fmla="*/ 3247293 w 4294780"/>
                <a:gd name="connsiteY3" fmla="*/ 1179896 h 1179896"/>
                <a:gd name="connsiteX4" fmla="*/ 0 w 4294780"/>
                <a:gd name="connsiteY4" fmla="*/ 1179896 h 1179896"/>
                <a:gd name="connsiteX0" fmla="*/ 0 w 4294780"/>
                <a:gd name="connsiteY0" fmla="*/ 1179896 h 1491744"/>
                <a:gd name="connsiteX1" fmla="*/ 3245463 w 4294780"/>
                <a:gd name="connsiteY1" fmla="*/ 1151 h 1491744"/>
                <a:gd name="connsiteX2" fmla="*/ 4294780 w 4294780"/>
                <a:gd name="connsiteY2" fmla="*/ 0 h 1491744"/>
                <a:gd name="connsiteX3" fmla="*/ 3733563 w 4294780"/>
                <a:gd name="connsiteY3" fmla="*/ 1491744 h 1491744"/>
                <a:gd name="connsiteX4" fmla="*/ 0 w 4294780"/>
                <a:gd name="connsiteY4" fmla="*/ 1179896 h 1491744"/>
                <a:gd name="connsiteX0" fmla="*/ 0 w 4294780"/>
                <a:gd name="connsiteY0" fmla="*/ 1179896 h 1185183"/>
                <a:gd name="connsiteX1" fmla="*/ 3245463 w 4294780"/>
                <a:gd name="connsiteY1" fmla="*/ 1151 h 1185183"/>
                <a:gd name="connsiteX2" fmla="*/ 4294780 w 4294780"/>
                <a:gd name="connsiteY2" fmla="*/ 0 h 1185183"/>
                <a:gd name="connsiteX3" fmla="*/ 3257864 w 4294780"/>
                <a:gd name="connsiteY3" fmla="*/ 1185183 h 1185183"/>
                <a:gd name="connsiteX4" fmla="*/ 0 w 4294780"/>
                <a:gd name="connsiteY4" fmla="*/ 1179896 h 1185183"/>
                <a:gd name="connsiteX0" fmla="*/ 10383 w 4305163"/>
                <a:gd name="connsiteY0" fmla="*/ 1179896 h 1756538"/>
                <a:gd name="connsiteX1" fmla="*/ 3255846 w 4305163"/>
                <a:gd name="connsiteY1" fmla="*/ 1151 h 1756538"/>
                <a:gd name="connsiteX2" fmla="*/ 4305163 w 4305163"/>
                <a:gd name="connsiteY2" fmla="*/ 0 h 1756538"/>
                <a:gd name="connsiteX3" fmla="*/ 0 w 4305163"/>
                <a:gd name="connsiteY3" fmla="*/ 1756538 h 1756538"/>
                <a:gd name="connsiteX4" fmla="*/ 10383 w 4305163"/>
                <a:gd name="connsiteY4" fmla="*/ 1179896 h 1756538"/>
                <a:gd name="connsiteX0" fmla="*/ 10383 w 4305163"/>
                <a:gd name="connsiteY0" fmla="*/ 1179896 h 1756538"/>
                <a:gd name="connsiteX1" fmla="*/ 4305163 w 4305163"/>
                <a:gd name="connsiteY1" fmla="*/ 0 h 1756538"/>
                <a:gd name="connsiteX2" fmla="*/ 0 w 4305163"/>
                <a:gd name="connsiteY2" fmla="*/ 1756538 h 1756538"/>
                <a:gd name="connsiteX3" fmla="*/ 10383 w 4305163"/>
                <a:gd name="connsiteY3" fmla="*/ 1179896 h 1756538"/>
              </a:gdLst>
              <a:ahLst/>
              <a:cxnLst>
                <a:cxn ang="0">
                  <a:pos x="connsiteX0" y="connsiteY0"/>
                </a:cxn>
                <a:cxn ang="0">
                  <a:pos x="connsiteX1" y="connsiteY1"/>
                </a:cxn>
                <a:cxn ang="0">
                  <a:pos x="connsiteX2" y="connsiteY2"/>
                </a:cxn>
                <a:cxn ang="0">
                  <a:pos x="connsiteX3" y="connsiteY3"/>
                </a:cxn>
              </a:cxnLst>
              <a:rect l="l" t="t" r="r" b="b"/>
              <a:pathLst>
                <a:path w="4305163" h="1756538">
                  <a:moveTo>
                    <a:pt x="10383" y="1179896"/>
                  </a:moveTo>
                  <a:lnTo>
                    <a:pt x="4305163" y="0"/>
                  </a:lnTo>
                  <a:lnTo>
                    <a:pt x="0" y="1756538"/>
                  </a:lnTo>
                  <a:lnTo>
                    <a:pt x="10383" y="1179896"/>
                  </a:lnTo>
                  <a:close/>
                </a:path>
              </a:pathLst>
            </a:custGeom>
            <a:solidFill>
              <a:schemeClr val="bg1">
                <a:lumMod val="85000"/>
                <a:alpha val="50000"/>
              </a:schemeClr>
            </a:solidFill>
            <a:ln w="9525" cap="flat" cmpd="sng" algn="ctr">
              <a:solidFill>
                <a:schemeClr val="tx1">
                  <a:lumMod val="50000"/>
                  <a:lumOff val="50000"/>
                </a:schemeClr>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47" name="Freeform 46"/>
            <p:cNvSpPr/>
            <p:nvPr/>
          </p:nvSpPr>
          <p:spPr bwMode="auto">
            <a:xfrm>
              <a:off x="3686222" y="4477516"/>
              <a:ext cx="4798873" cy="1497205"/>
            </a:xfrm>
            <a:custGeom>
              <a:avLst/>
              <a:gdLst>
                <a:gd name="connsiteX0" fmla="*/ 0 w 4278923"/>
                <a:gd name="connsiteY0" fmla="*/ 1195753 h 1195753"/>
                <a:gd name="connsiteX1" fmla="*/ 3282462 w 4278923"/>
                <a:gd name="connsiteY1" fmla="*/ 11723 h 1195753"/>
                <a:gd name="connsiteX2" fmla="*/ 4278923 w 4278923"/>
                <a:gd name="connsiteY2" fmla="*/ 0 h 1195753"/>
                <a:gd name="connsiteX3" fmla="*/ 3247293 w 4278923"/>
                <a:gd name="connsiteY3" fmla="*/ 1195753 h 1195753"/>
                <a:gd name="connsiteX4" fmla="*/ 0 w 4278923"/>
                <a:gd name="connsiteY4" fmla="*/ 1195753 h 1195753"/>
                <a:gd name="connsiteX0" fmla="*/ 0 w 4278923"/>
                <a:gd name="connsiteY0" fmla="*/ 1195753 h 1195753"/>
                <a:gd name="connsiteX1" fmla="*/ 3330032 w 4278923"/>
                <a:gd name="connsiteY1" fmla="*/ 143861 h 1195753"/>
                <a:gd name="connsiteX2" fmla="*/ 4278923 w 4278923"/>
                <a:gd name="connsiteY2" fmla="*/ 0 h 1195753"/>
                <a:gd name="connsiteX3" fmla="*/ 3247293 w 4278923"/>
                <a:gd name="connsiteY3" fmla="*/ 1195753 h 1195753"/>
                <a:gd name="connsiteX4" fmla="*/ 0 w 4278923"/>
                <a:gd name="connsiteY4" fmla="*/ 1195753 h 1195753"/>
                <a:gd name="connsiteX0" fmla="*/ 0 w 4278923"/>
                <a:gd name="connsiteY0" fmla="*/ 1195753 h 1195753"/>
                <a:gd name="connsiteX1" fmla="*/ 3245463 w 4278923"/>
                <a:gd name="connsiteY1" fmla="*/ 17008 h 1195753"/>
                <a:gd name="connsiteX2" fmla="*/ 4278923 w 4278923"/>
                <a:gd name="connsiteY2" fmla="*/ 0 h 1195753"/>
                <a:gd name="connsiteX3" fmla="*/ 3247293 w 4278923"/>
                <a:gd name="connsiteY3" fmla="*/ 1195753 h 1195753"/>
                <a:gd name="connsiteX4" fmla="*/ 0 w 4278923"/>
                <a:gd name="connsiteY4" fmla="*/ 1195753 h 1195753"/>
                <a:gd name="connsiteX0" fmla="*/ 0 w 4315922"/>
                <a:gd name="connsiteY0" fmla="*/ 1190467 h 1190467"/>
                <a:gd name="connsiteX1" fmla="*/ 3245463 w 4315922"/>
                <a:gd name="connsiteY1" fmla="*/ 11722 h 1190467"/>
                <a:gd name="connsiteX2" fmla="*/ 4315922 w 4315922"/>
                <a:gd name="connsiteY2" fmla="*/ 0 h 1190467"/>
                <a:gd name="connsiteX3" fmla="*/ 3247293 w 4315922"/>
                <a:gd name="connsiteY3" fmla="*/ 1190467 h 1190467"/>
                <a:gd name="connsiteX4" fmla="*/ 0 w 4315922"/>
                <a:gd name="connsiteY4" fmla="*/ 1190467 h 1190467"/>
                <a:gd name="connsiteX0" fmla="*/ 0 w 4294780"/>
                <a:gd name="connsiteY0" fmla="*/ 1179896 h 1179896"/>
                <a:gd name="connsiteX1" fmla="*/ 3245463 w 4294780"/>
                <a:gd name="connsiteY1" fmla="*/ 1151 h 1179896"/>
                <a:gd name="connsiteX2" fmla="*/ 4294780 w 4294780"/>
                <a:gd name="connsiteY2" fmla="*/ 0 h 1179896"/>
                <a:gd name="connsiteX3" fmla="*/ 3247293 w 4294780"/>
                <a:gd name="connsiteY3" fmla="*/ 1179896 h 1179896"/>
                <a:gd name="connsiteX4" fmla="*/ 0 w 4294780"/>
                <a:gd name="connsiteY4" fmla="*/ 1179896 h 1179896"/>
                <a:gd name="connsiteX0" fmla="*/ 0 w 4294780"/>
                <a:gd name="connsiteY0" fmla="*/ 1179896 h 1491744"/>
                <a:gd name="connsiteX1" fmla="*/ 3245463 w 4294780"/>
                <a:gd name="connsiteY1" fmla="*/ 1151 h 1491744"/>
                <a:gd name="connsiteX2" fmla="*/ 4294780 w 4294780"/>
                <a:gd name="connsiteY2" fmla="*/ 0 h 1491744"/>
                <a:gd name="connsiteX3" fmla="*/ 3733563 w 4294780"/>
                <a:gd name="connsiteY3" fmla="*/ 1491744 h 1491744"/>
                <a:gd name="connsiteX4" fmla="*/ 0 w 4294780"/>
                <a:gd name="connsiteY4" fmla="*/ 1179896 h 1491744"/>
                <a:gd name="connsiteX0" fmla="*/ 0 w 4294780"/>
                <a:gd name="connsiteY0" fmla="*/ 1179896 h 1185183"/>
                <a:gd name="connsiteX1" fmla="*/ 3245463 w 4294780"/>
                <a:gd name="connsiteY1" fmla="*/ 1151 h 1185183"/>
                <a:gd name="connsiteX2" fmla="*/ 4294780 w 4294780"/>
                <a:gd name="connsiteY2" fmla="*/ 0 h 1185183"/>
                <a:gd name="connsiteX3" fmla="*/ 3257864 w 4294780"/>
                <a:gd name="connsiteY3" fmla="*/ 1185183 h 1185183"/>
                <a:gd name="connsiteX4" fmla="*/ 0 w 4294780"/>
                <a:gd name="connsiteY4" fmla="*/ 1179896 h 1185183"/>
                <a:gd name="connsiteX0" fmla="*/ 0 w 7846872"/>
                <a:gd name="connsiteY0" fmla="*/ 898542 h 1185183"/>
                <a:gd name="connsiteX1" fmla="*/ 6797555 w 7846872"/>
                <a:gd name="connsiteY1" fmla="*/ 1151 h 1185183"/>
                <a:gd name="connsiteX2" fmla="*/ 7846872 w 7846872"/>
                <a:gd name="connsiteY2" fmla="*/ 0 h 1185183"/>
                <a:gd name="connsiteX3" fmla="*/ 6809956 w 7846872"/>
                <a:gd name="connsiteY3" fmla="*/ 1185183 h 1185183"/>
                <a:gd name="connsiteX4" fmla="*/ 0 w 7846872"/>
                <a:gd name="connsiteY4" fmla="*/ 898542 h 1185183"/>
                <a:gd name="connsiteX0" fmla="*/ 0 w 7846872"/>
                <a:gd name="connsiteY0" fmla="*/ 898542 h 898542"/>
                <a:gd name="connsiteX1" fmla="*/ 6797555 w 7846872"/>
                <a:gd name="connsiteY1" fmla="*/ 1151 h 898542"/>
                <a:gd name="connsiteX2" fmla="*/ 7846872 w 7846872"/>
                <a:gd name="connsiteY2" fmla="*/ 0 h 898542"/>
                <a:gd name="connsiteX3" fmla="*/ 2249679 w 7846872"/>
                <a:gd name="connsiteY3" fmla="*/ 868660 h 898542"/>
                <a:gd name="connsiteX4" fmla="*/ 0 w 7846872"/>
                <a:gd name="connsiteY4" fmla="*/ 898542 h 898542"/>
                <a:gd name="connsiteX0" fmla="*/ 0 w 7846872"/>
                <a:gd name="connsiteY0" fmla="*/ 1506991 h 1506991"/>
                <a:gd name="connsiteX1" fmla="*/ 1580785 w 7846872"/>
                <a:gd name="connsiteY1" fmla="*/ 0 h 1506991"/>
                <a:gd name="connsiteX2" fmla="*/ 7846872 w 7846872"/>
                <a:gd name="connsiteY2" fmla="*/ 608449 h 1506991"/>
                <a:gd name="connsiteX3" fmla="*/ 2249679 w 7846872"/>
                <a:gd name="connsiteY3" fmla="*/ 1477109 h 1506991"/>
                <a:gd name="connsiteX4" fmla="*/ 0 w 7846872"/>
                <a:gd name="connsiteY4" fmla="*/ 1506991 h 1506991"/>
                <a:gd name="connsiteX0" fmla="*/ 0 w 4834041"/>
                <a:gd name="connsiteY0" fmla="*/ 1531588 h 1531588"/>
                <a:gd name="connsiteX1" fmla="*/ 1580785 w 4834041"/>
                <a:gd name="connsiteY1" fmla="*/ 24597 h 1531588"/>
                <a:gd name="connsiteX2" fmla="*/ 4834041 w 4834041"/>
                <a:gd name="connsiteY2" fmla="*/ 0 h 1531588"/>
                <a:gd name="connsiteX3" fmla="*/ 2249679 w 4834041"/>
                <a:gd name="connsiteY3" fmla="*/ 1501706 h 1531588"/>
                <a:gd name="connsiteX4" fmla="*/ 0 w 4834041"/>
                <a:gd name="connsiteY4" fmla="*/ 1531588 h 1531588"/>
                <a:gd name="connsiteX0" fmla="*/ 0 w 5080226"/>
                <a:gd name="connsiteY0" fmla="*/ 1019122 h 1501706"/>
                <a:gd name="connsiteX1" fmla="*/ 1826970 w 5080226"/>
                <a:gd name="connsiteY1" fmla="*/ 24597 h 1501706"/>
                <a:gd name="connsiteX2" fmla="*/ 5080226 w 5080226"/>
                <a:gd name="connsiteY2" fmla="*/ 0 h 1501706"/>
                <a:gd name="connsiteX3" fmla="*/ 2495864 w 5080226"/>
                <a:gd name="connsiteY3" fmla="*/ 1501706 h 1501706"/>
                <a:gd name="connsiteX4" fmla="*/ 0 w 5080226"/>
                <a:gd name="connsiteY4" fmla="*/ 1019122 h 1501706"/>
                <a:gd name="connsiteX0" fmla="*/ 0 w 4808921"/>
                <a:gd name="connsiteY0" fmla="*/ 1506467 h 1506467"/>
                <a:gd name="connsiteX1" fmla="*/ 1555665 w 4808921"/>
                <a:gd name="connsiteY1" fmla="*/ 24597 h 1506467"/>
                <a:gd name="connsiteX2" fmla="*/ 4808921 w 4808921"/>
                <a:gd name="connsiteY2" fmla="*/ 0 h 1506467"/>
                <a:gd name="connsiteX3" fmla="*/ 2224559 w 4808921"/>
                <a:gd name="connsiteY3" fmla="*/ 1501706 h 1506467"/>
                <a:gd name="connsiteX4" fmla="*/ 0 w 4808921"/>
                <a:gd name="connsiteY4" fmla="*/ 1506467 h 1506467"/>
                <a:gd name="connsiteX0" fmla="*/ 0 w 4808921"/>
                <a:gd name="connsiteY0" fmla="*/ 1506467 h 1536875"/>
                <a:gd name="connsiteX1" fmla="*/ 1555665 w 4808921"/>
                <a:gd name="connsiteY1" fmla="*/ 24597 h 1536875"/>
                <a:gd name="connsiteX2" fmla="*/ 4808921 w 4808921"/>
                <a:gd name="connsiteY2" fmla="*/ 0 h 1536875"/>
                <a:gd name="connsiteX3" fmla="*/ 2395381 w 4808921"/>
                <a:gd name="connsiteY3" fmla="*/ 1536875 h 1536875"/>
                <a:gd name="connsiteX4" fmla="*/ 0 w 4808921"/>
                <a:gd name="connsiteY4" fmla="*/ 1506467 h 1536875"/>
                <a:gd name="connsiteX0" fmla="*/ 0 w 4808921"/>
                <a:gd name="connsiteY0" fmla="*/ 1506467 h 1506467"/>
                <a:gd name="connsiteX1" fmla="*/ 1555665 w 4808921"/>
                <a:gd name="connsiteY1" fmla="*/ 24597 h 1506467"/>
                <a:gd name="connsiteX2" fmla="*/ 4808921 w 4808921"/>
                <a:gd name="connsiteY2" fmla="*/ 0 h 1506467"/>
                <a:gd name="connsiteX3" fmla="*/ 2264752 w 4808921"/>
                <a:gd name="connsiteY3" fmla="*/ 1501706 h 1506467"/>
                <a:gd name="connsiteX4" fmla="*/ 0 w 4808921"/>
                <a:gd name="connsiteY4" fmla="*/ 1506467 h 1506467"/>
                <a:gd name="connsiteX0" fmla="*/ 0 w 4808921"/>
                <a:gd name="connsiteY0" fmla="*/ 1506467 h 1667504"/>
                <a:gd name="connsiteX1" fmla="*/ 1555665 w 4808921"/>
                <a:gd name="connsiteY1" fmla="*/ 24597 h 1667504"/>
                <a:gd name="connsiteX2" fmla="*/ 4808921 w 4808921"/>
                <a:gd name="connsiteY2" fmla="*/ 0 h 1667504"/>
                <a:gd name="connsiteX3" fmla="*/ 2435574 w 4808921"/>
                <a:gd name="connsiteY3" fmla="*/ 1667504 h 1667504"/>
                <a:gd name="connsiteX4" fmla="*/ 0 w 4808921"/>
                <a:gd name="connsiteY4" fmla="*/ 1506467 h 1667504"/>
                <a:gd name="connsiteX0" fmla="*/ 0 w 4808921"/>
                <a:gd name="connsiteY0" fmla="*/ 1506467 h 1506730"/>
                <a:gd name="connsiteX1" fmla="*/ 1555665 w 4808921"/>
                <a:gd name="connsiteY1" fmla="*/ 24597 h 1506730"/>
                <a:gd name="connsiteX2" fmla="*/ 4808921 w 4808921"/>
                <a:gd name="connsiteY2" fmla="*/ 0 h 1506730"/>
                <a:gd name="connsiteX3" fmla="*/ 2229583 w 4808921"/>
                <a:gd name="connsiteY3" fmla="*/ 1506730 h 1506730"/>
                <a:gd name="connsiteX4" fmla="*/ 0 w 4808921"/>
                <a:gd name="connsiteY4" fmla="*/ 1506467 h 1506730"/>
                <a:gd name="connsiteX0" fmla="*/ 0 w 4703414"/>
                <a:gd name="connsiteY0" fmla="*/ 1481870 h 1482133"/>
                <a:gd name="connsiteX1" fmla="*/ 1555665 w 4703414"/>
                <a:gd name="connsiteY1" fmla="*/ 0 h 1482133"/>
                <a:gd name="connsiteX2" fmla="*/ 4703414 w 4703414"/>
                <a:gd name="connsiteY2" fmla="*/ 226612 h 1482133"/>
                <a:gd name="connsiteX3" fmla="*/ 2229583 w 4703414"/>
                <a:gd name="connsiteY3" fmla="*/ 1482133 h 1482133"/>
                <a:gd name="connsiteX4" fmla="*/ 0 w 4703414"/>
                <a:gd name="connsiteY4" fmla="*/ 1481870 h 1482133"/>
                <a:gd name="connsiteX0" fmla="*/ 0 w 4798873"/>
                <a:gd name="connsiteY0" fmla="*/ 1496419 h 1496682"/>
                <a:gd name="connsiteX1" fmla="*/ 1555665 w 4798873"/>
                <a:gd name="connsiteY1" fmla="*/ 14549 h 1496682"/>
                <a:gd name="connsiteX2" fmla="*/ 4798873 w 4798873"/>
                <a:gd name="connsiteY2" fmla="*/ 0 h 1496682"/>
                <a:gd name="connsiteX3" fmla="*/ 2229583 w 4798873"/>
                <a:gd name="connsiteY3" fmla="*/ 1496682 h 1496682"/>
                <a:gd name="connsiteX4" fmla="*/ 0 w 4798873"/>
                <a:gd name="connsiteY4" fmla="*/ 1496419 h 1496682"/>
                <a:gd name="connsiteX0" fmla="*/ 348497 w 5147370"/>
                <a:gd name="connsiteY0" fmla="*/ 1496419 h 1496682"/>
                <a:gd name="connsiteX1" fmla="*/ 0 w 5147370"/>
                <a:gd name="connsiteY1" fmla="*/ 99960 h 1496682"/>
                <a:gd name="connsiteX2" fmla="*/ 5147370 w 5147370"/>
                <a:gd name="connsiteY2" fmla="*/ 0 h 1496682"/>
                <a:gd name="connsiteX3" fmla="*/ 2578080 w 5147370"/>
                <a:gd name="connsiteY3" fmla="*/ 1496682 h 1496682"/>
                <a:gd name="connsiteX4" fmla="*/ 348497 w 5147370"/>
                <a:gd name="connsiteY4" fmla="*/ 1496419 h 1496682"/>
                <a:gd name="connsiteX0" fmla="*/ 0 w 4798873"/>
                <a:gd name="connsiteY0" fmla="*/ 1496942 h 1497205"/>
                <a:gd name="connsiteX1" fmla="*/ 1545617 w 4798873"/>
                <a:gd name="connsiteY1" fmla="*/ 0 h 1497205"/>
                <a:gd name="connsiteX2" fmla="*/ 4798873 w 4798873"/>
                <a:gd name="connsiteY2" fmla="*/ 523 h 1497205"/>
                <a:gd name="connsiteX3" fmla="*/ 2229583 w 4798873"/>
                <a:gd name="connsiteY3" fmla="*/ 1497205 h 1497205"/>
                <a:gd name="connsiteX4" fmla="*/ 0 w 4798873"/>
                <a:gd name="connsiteY4" fmla="*/ 1496942 h 1497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8873" h="1497205">
                  <a:moveTo>
                    <a:pt x="0" y="1496942"/>
                  </a:moveTo>
                  <a:lnTo>
                    <a:pt x="1545617" y="0"/>
                  </a:lnTo>
                  <a:lnTo>
                    <a:pt x="4798873" y="523"/>
                  </a:lnTo>
                  <a:lnTo>
                    <a:pt x="2229583" y="1497205"/>
                  </a:lnTo>
                  <a:lnTo>
                    <a:pt x="0" y="1496942"/>
                  </a:lnTo>
                  <a:close/>
                </a:path>
              </a:pathLst>
            </a:custGeom>
            <a:solidFill>
              <a:schemeClr val="bg1">
                <a:lumMod val="85000"/>
                <a:alpha val="50000"/>
              </a:schemeClr>
            </a:solidFill>
            <a:ln w="9525" cap="flat" cmpd="sng" algn="ctr">
              <a:solidFill>
                <a:schemeClr val="tx1">
                  <a:lumMod val="50000"/>
                  <a:lumOff val="50000"/>
                </a:schemeClr>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43" name="Freeform 42"/>
            <p:cNvSpPr/>
            <p:nvPr/>
          </p:nvSpPr>
          <p:spPr bwMode="auto">
            <a:xfrm>
              <a:off x="3687846" y="3889612"/>
              <a:ext cx="1554762" cy="2089158"/>
            </a:xfrm>
            <a:custGeom>
              <a:avLst/>
              <a:gdLst>
                <a:gd name="connsiteX0" fmla="*/ 0 w 1570892"/>
                <a:gd name="connsiteY0" fmla="*/ 2074984 h 2074984"/>
                <a:gd name="connsiteX1" fmla="*/ 1570892 w 1570892"/>
                <a:gd name="connsiteY1" fmla="*/ 0 h 2074984"/>
                <a:gd name="connsiteX2" fmla="*/ 1570892 w 1570892"/>
                <a:gd name="connsiteY2" fmla="*/ 550984 h 2074984"/>
                <a:gd name="connsiteX3" fmla="*/ 0 w 1570892"/>
                <a:gd name="connsiteY3" fmla="*/ 2074984 h 2074984"/>
                <a:gd name="connsiteX0" fmla="*/ 0 w 1570892"/>
                <a:gd name="connsiteY0" fmla="*/ 2082936 h 2082936"/>
                <a:gd name="connsiteX1" fmla="*/ 1153449 w 1570892"/>
                <a:gd name="connsiteY1" fmla="*/ 0 h 2082936"/>
                <a:gd name="connsiteX2" fmla="*/ 1570892 w 1570892"/>
                <a:gd name="connsiteY2" fmla="*/ 558936 h 2082936"/>
                <a:gd name="connsiteX3" fmla="*/ 0 w 1570892"/>
                <a:gd name="connsiteY3" fmla="*/ 2082936 h 2082936"/>
                <a:gd name="connsiteX0" fmla="*/ 0 w 1435720"/>
                <a:gd name="connsiteY0" fmla="*/ 2082936 h 2082936"/>
                <a:gd name="connsiteX1" fmla="*/ 1153449 w 1435720"/>
                <a:gd name="connsiteY1" fmla="*/ 0 h 2082936"/>
                <a:gd name="connsiteX2" fmla="*/ 1435720 w 1435720"/>
                <a:gd name="connsiteY2" fmla="*/ 642425 h 2082936"/>
                <a:gd name="connsiteX3" fmla="*/ 0 w 1435720"/>
                <a:gd name="connsiteY3" fmla="*/ 2082936 h 2082936"/>
                <a:gd name="connsiteX0" fmla="*/ 0 w 1570892"/>
                <a:gd name="connsiteY0" fmla="*/ 2082936 h 2082936"/>
                <a:gd name="connsiteX1" fmla="*/ 1153449 w 1570892"/>
                <a:gd name="connsiteY1" fmla="*/ 0 h 2082936"/>
                <a:gd name="connsiteX2" fmla="*/ 1570892 w 1570892"/>
                <a:gd name="connsiteY2" fmla="*/ 566888 h 2082936"/>
                <a:gd name="connsiteX3" fmla="*/ 0 w 1570892"/>
                <a:gd name="connsiteY3" fmla="*/ 2082936 h 2082936"/>
                <a:gd name="connsiteX0" fmla="*/ 0 w 1570892"/>
                <a:gd name="connsiteY0" fmla="*/ 2078960 h 2078960"/>
                <a:gd name="connsiteX1" fmla="*/ 1566917 w 1570892"/>
                <a:gd name="connsiteY1" fmla="*/ 0 h 2078960"/>
                <a:gd name="connsiteX2" fmla="*/ 1570892 w 1570892"/>
                <a:gd name="connsiteY2" fmla="*/ 562912 h 2078960"/>
                <a:gd name="connsiteX3" fmla="*/ 0 w 1570892"/>
                <a:gd name="connsiteY3" fmla="*/ 2078960 h 2078960"/>
                <a:gd name="connsiteX0" fmla="*/ 0 w 1649137"/>
                <a:gd name="connsiteY0" fmla="*/ 2044967 h 2044967"/>
                <a:gd name="connsiteX1" fmla="*/ 1649137 w 1649137"/>
                <a:gd name="connsiteY1" fmla="*/ 0 h 2044967"/>
                <a:gd name="connsiteX2" fmla="*/ 1570892 w 1649137"/>
                <a:gd name="connsiteY2" fmla="*/ 528919 h 2044967"/>
                <a:gd name="connsiteX3" fmla="*/ 0 w 1649137"/>
                <a:gd name="connsiteY3" fmla="*/ 2044967 h 2044967"/>
                <a:gd name="connsiteX0" fmla="*/ 0 w 1587472"/>
                <a:gd name="connsiteY0" fmla="*/ 2075561 h 2075561"/>
                <a:gd name="connsiteX1" fmla="*/ 1587472 w 1587472"/>
                <a:gd name="connsiteY1" fmla="*/ 0 h 2075561"/>
                <a:gd name="connsiteX2" fmla="*/ 1570892 w 1587472"/>
                <a:gd name="connsiteY2" fmla="*/ 559513 h 2075561"/>
                <a:gd name="connsiteX3" fmla="*/ 0 w 1587472"/>
                <a:gd name="connsiteY3" fmla="*/ 2075561 h 2075561"/>
                <a:gd name="connsiteX0" fmla="*/ 0 w 1721079"/>
                <a:gd name="connsiteY0" fmla="*/ 2000778 h 2000778"/>
                <a:gd name="connsiteX1" fmla="*/ 1721079 w 1721079"/>
                <a:gd name="connsiteY1" fmla="*/ 0 h 2000778"/>
                <a:gd name="connsiteX2" fmla="*/ 1570892 w 1721079"/>
                <a:gd name="connsiteY2" fmla="*/ 484730 h 2000778"/>
                <a:gd name="connsiteX3" fmla="*/ 0 w 1721079"/>
                <a:gd name="connsiteY3" fmla="*/ 2000778 h 2000778"/>
                <a:gd name="connsiteX0" fmla="*/ 0 w 1573768"/>
                <a:gd name="connsiteY0" fmla="*/ 2089158 h 2089158"/>
                <a:gd name="connsiteX1" fmla="*/ 1573768 w 1573768"/>
                <a:gd name="connsiteY1" fmla="*/ 0 h 2089158"/>
                <a:gd name="connsiteX2" fmla="*/ 1570892 w 1573768"/>
                <a:gd name="connsiteY2" fmla="*/ 573110 h 2089158"/>
                <a:gd name="connsiteX3" fmla="*/ 0 w 1573768"/>
                <a:gd name="connsiteY3" fmla="*/ 2089158 h 2089158"/>
                <a:gd name="connsiteX0" fmla="*/ 0 w 1885518"/>
                <a:gd name="connsiteY0" fmla="*/ 1718639 h 1718639"/>
                <a:gd name="connsiteX1" fmla="*/ 1885518 w 1885518"/>
                <a:gd name="connsiteY1" fmla="*/ 0 h 1718639"/>
                <a:gd name="connsiteX2" fmla="*/ 1882642 w 1885518"/>
                <a:gd name="connsiteY2" fmla="*/ 573110 h 1718639"/>
                <a:gd name="connsiteX3" fmla="*/ 0 w 1885518"/>
                <a:gd name="connsiteY3" fmla="*/ 1718639 h 1718639"/>
                <a:gd name="connsiteX0" fmla="*/ 0 w 1566916"/>
                <a:gd name="connsiteY0" fmla="*/ 2089158 h 2089158"/>
                <a:gd name="connsiteX1" fmla="*/ 1566916 w 1566916"/>
                <a:gd name="connsiteY1" fmla="*/ 0 h 2089158"/>
                <a:gd name="connsiteX2" fmla="*/ 1564040 w 1566916"/>
                <a:gd name="connsiteY2" fmla="*/ 573110 h 2089158"/>
                <a:gd name="connsiteX3" fmla="*/ 0 w 1566916"/>
                <a:gd name="connsiteY3" fmla="*/ 2089158 h 2089158"/>
              </a:gdLst>
              <a:ahLst/>
              <a:cxnLst>
                <a:cxn ang="0">
                  <a:pos x="connsiteX0" y="connsiteY0"/>
                </a:cxn>
                <a:cxn ang="0">
                  <a:pos x="connsiteX1" y="connsiteY1"/>
                </a:cxn>
                <a:cxn ang="0">
                  <a:pos x="connsiteX2" y="connsiteY2"/>
                </a:cxn>
                <a:cxn ang="0">
                  <a:pos x="connsiteX3" y="connsiteY3"/>
                </a:cxn>
              </a:cxnLst>
              <a:rect l="l" t="t" r="r" b="b"/>
              <a:pathLst>
                <a:path w="1566916" h="2089158">
                  <a:moveTo>
                    <a:pt x="0" y="2089158"/>
                  </a:moveTo>
                  <a:lnTo>
                    <a:pt x="1566916" y="0"/>
                  </a:lnTo>
                  <a:cubicBezTo>
                    <a:pt x="1565957" y="191037"/>
                    <a:pt x="1564999" y="382073"/>
                    <a:pt x="1564040" y="573110"/>
                  </a:cubicBezTo>
                  <a:lnTo>
                    <a:pt x="0" y="2089158"/>
                  </a:lnTo>
                  <a:close/>
                </a:path>
              </a:pathLst>
            </a:custGeom>
            <a:solidFill>
              <a:schemeClr val="bg1">
                <a:lumMod val="85000"/>
                <a:alpha val="50000"/>
              </a:schemeClr>
            </a:solidFill>
            <a:ln w="9525" cap="flat" cmpd="sng" algn="ctr">
              <a:solidFill>
                <a:schemeClr val="tx1">
                  <a:lumMod val="50000"/>
                  <a:lumOff val="50000"/>
                </a:schemeClr>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41380031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Not Always a Trash Can</a:t>
            </a:r>
            <a:endParaRPr lang="en-US"/>
          </a:p>
        </p:txBody>
      </p:sp>
      <p:sp>
        <p:nvSpPr>
          <p:cNvPr id="8" name="Rectangle 7"/>
          <p:cNvSpPr/>
          <p:nvPr/>
        </p:nvSpPr>
        <p:spPr bwMode="auto">
          <a:xfrm>
            <a:off x="2028668" y="6276663"/>
            <a:ext cx="1760757" cy="338554"/>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smtClean="0">
                <a:ln>
                  <a:noFill/>
                </a:ln>
                <a:solidFill>
                  <a:schemeClr val="tx1"/>
                </a:solidFill>
                <a:effectLst/>
                <a:latin typeface="+mj-lt"/>
              </a:rPr>
              <a:t>Notes</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9311" y="1345912"/>
            <a:ext cx="2639473" cy="46947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 name="Group 2"/>
          <p:cNvGrpSpPr/>
          <p:nvPr/>
        </p:nvGrpSpPr>
        <p:grpSpPr>
          <a:xfrm>
            <a:off x="5535292" y="1345912"/>
            <a:ext cx="2642445" cy="5269305"/>
            <a:chOff x="5535292" y="1345912"/>
            <a:chExt cx="2642445" cy="5269305"/>
          </a:xfrm>
        </p:grpSpPr>
        <p:sp>
          <p:nvSpPr>
            <p:cNvPr id="9" name="Rectangle 8"/>
            <p:cNvSpPr/>
            <p:nvPr/>
          </p:nvSpPr>
          <p:spPr bwMode="auto">
            <a:xfrm>
              <a:off x="5976135" y="6276663"/>
              <a:ext cx="1760757" cy="338554"/>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smtClean="0">
                  <a:ln>
                    <a:noFill/>
                  </a:ln>
                  <a:solidFill>
                    <a:schemeClr val="tx1"/>
                  </a:solidFill>
                  <a:effectLst/>
                  <a:latin typeface="+mj-lt"/>
                </a:rPr>
                <a:t>Maps</a:t>
              </a: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5292" y="1345912"/>
              <a:ext cx="2642445" cy="47000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84245" y="1345913"/>
            <a:ext cx="2642445" cy="47000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Rectangle 11"/>
          <p:cNvSpPr/>
          <p:nvPr/>
        </p:nvSpPr>
        <p:spPr bwMode="auto">
          <a:xfrm>
            <a:off x="9925088" y="6276663"/>
            <a:ext cx="1760757" cy="338554"/>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smtClean="0">
                <a:ln>
                  <a:noFill/>
                </a:ln>
                <a:solidFill>
                  <a:schemeClr val="tx1"/>
                </a:solidFill>
                <a:effectLst/>
                <a:latin typeface="+mj-lt"/>
              </a:rPr>
              <a:t>Mail</a:t>
            </a:r>
          </a:p>
        </p:txBody>
      </p:sp>
      <p:sp>
        <p:nvSpPr>
          <p:cNvPr id="7" name="Footer Placeholder 6"/>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10" name="Slide Number Placeholder 9"/>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33</a:t>
            </a:fld>
            <a:endParaRPr lang="en-US" sz="1800" b="1"/>
          </a:p>
        </p:txBody>
      </p:sp>
    </p:spTree>
    <p:extLst>
      <p:ext uri="{BB962C8B-B14F-4D97-AF65-F5344CB8AC3E}">
        <p14:creationId xmlns:p14="http://schemas.microsoft.com/office/powerpoint/2010/main" val="274965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Deleting Multiple Contacts</a:t>
            </a:r>
            <a:endParaRPr lang="en-US"/>
          </a:p>
        </p:txBody>
      </p:sp>
      <p:grpSp>
        <p:nvGrpSpPr>
          <p:cNvPr id="9" name="Group 8"/>
          <p:cNvGrpSpPr/>
          <p:nvPr/>
        </p:nvGrpSpPr>
        <p:grpSpPr>
          <a:xfrm>
            <a:off x="1124953" y="1194451"/>
            <a:ext cx="3176191" cy="5038216"/>
            <a:chOff x="1335506" y="1194451"/>
            <a:chExt cx="3176191" cy="5038216"/>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5506" y="4446952"/>
              <a:ext cx="3176191" cy="17857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0744" y="1194451"/>
              <a:ext cx="1785715" cy="31761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8" name="Rectangle 17"/>
          <p:cNvSpPr/>
          <p:nvPr/>
        </p:nvSpPr>
        <p:spPr bwMode="auto">
          <a:xfrm>
            <a:off x="1832670" y="6394427"/>
            <a:ext cx="1760757" cy="338554"/>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smtClean="0">
                <a:ln>
                  <a:noFill/>
                </a:ln>
                <a:solidFill>
                  <a:schemeClr val="tx1"/>
                </a:solidFill>
                <a:effectLst/>
                <a:latin typeface="+mj-lt"/>
              </a:rPr>
              <a:t>Messages</a:t>
            </a:r>
          </a:p>
        </p:txBody>
      </p:sp>
      <p:grpSp>
        <p:nvGrpSpPr>
          <p:cNvPr id="5" name="Group 4"/>
          <p:cNvGrpSpPr/>
          <p:nvPr/>
        </p:nvGrpSpPr>
        <p:grpSpPr>
          <a:xfrm>
            <a:off x="9414546" y="1194451"/>
            <a:ext cx="3176501" cy="5537883"/>
            <a:chOff x="9414546" y="1194451"/>
            <a:chExt cx="3176501" cy="5537883"/>
          </a:xfrm>
        </p:grpSpPr>
        <p:grpSp>
          <p:nvGrpSpPr>
            <p:cNvPr id="11" name="Group 10"/>
            <p:cNvGrpSpPr/>
            <p:nvPr/>
          </p:nvGrpSpPr>
          <p:grpSpPr>
            <a:xfrm>
              <a:off x="9414546" y="1194451"/>
              <a:ext cx="3176501" cy="5038216"/>
              <a:chOff x="9625099" y="1194451"/>
              <a:chExt cx="3176501" cy="5038216"/>
            </a:xfrm>
          </p:grpSpPr>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25099" y="4446952"/>
                <a:ext cx="3176501" cy="17857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20297" y="1194451"/>
                <a:ext cx="1786105" cy="31771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20" name="Rectangle 19"/>
            <p:cNvSpPr/>
            <p:nvPr/>
          </p:nvSpPr>
          <p:spPr bwMode="auto">
            <a:xfrm>
              <a:off x="10122418" y="6393780"/>
              <a:ext cx="1760757" cy="338554"/>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smtClean="0">
                  <a:ln>
                    <a:noFill/>
                  </a:ln>
                  <a:solidFill>
                    <a:schemeClr val="tx1"/>
                  </a:solidFill>
                  <a:effectLst/>
                  <a:latin typeface="+mj-lt"/>
                </a:rPr>
                <a:t>Contacts</a:t>
              </a:r>
            </a:p>
          </p:txBody>
        </p:sp>
        <p:sp>
          <p:nvSpPr>
            <p:cNvPr id="13" name="Rectangle 12"/>
            <p:cNvSpPr/>
            <p:nvPr/>
          </p:nvSpPr>
          <p:spPr bwMode="auto">
            <a:xfrm rot="19445579">
              <a:off x="9909977" y="2276587"/>
              <a:ext cx="2185639" cy="800219"/>
            </a:xfrm>
            <a:prstGeom prst="rect">
              <a:avLst/>
            </a:prstGeom>
            <a:solidFill>
              <a:schemeClr val="bg1"/>
            </a:solidFill>
            <a:ln w="9525" cap="flat" cmpd="sng" algn="ctr">
              <a:solidFill>
                <a:srgbClr val="FF0000"/>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R="0" algn="ctr" defTabSz="1019175"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FF0000"/>
                  </a:solidFill>
                  <a:effectLst/>
                  <a:latin typeface="Stencil" panose="040409050D0802020404" pitchFamily="82" charset="0"/>
                </a:rPr>
                <a:t>Function not supported</a:t>
              </a:r>
            </a:p>
          </p:txBody>
        </p:sp>
        <p:sp>
          <p:nvSpPr>
            <p:cNvPr id="22" name="Rectangle 21"/>
            <p:cNvSpPr/>
            <p:nvPr/>
          </p:nvSpPr>
          <p:spPr bwMode="auto">
            <a:xfrm rot="19445579">
              <a:off x="9909977" y="4935516"/>
              <a:ext cx="2185639" cy="800219"/>
            </a:xfrm>
            <a:prstGeom prst="rect">
              <a:avLst/>
            </a:prstGeom>
            <a:solidFill>
              <a:schemeClr val="bg1"/>
            </a:solidFill>
            <a:ln w="9525" cap="flat" cmpd="sng" algn="ctr">
              <a:solidFill>
                <a:srgbClr val="FF0000"/>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R="0" algn="ctr" defTabSz="1019175"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FF0000"/>
                  </a:solidFill>
                  <a:effectLst/>
                  <a:latin typeface="Stencil" panose="040409050D0802020404" pitchFamily="82" charset="0"/>
                </a:rPr>
                <a:t>Function not supported</a:t>
              </a:r>
            </a:p>
          </p:txBody>
        </p:sp>
      </p:grpSp>
      <p:sp>
        <p:nvSpPr>
          <p:cNvPr id="24" name="Oval 23"/>
          <p:cNvSpPr/>
          <p:nvPr/>
        </p:nvSpPr>
        <p:spPr bwMode="auto">
          <a:xfrm>
            <a:off x="3170662" y="4035643"/>
            <a:ext cx="513881" cy="513881"/>
          </a:xfrm>
          <a:prstGeom prst="ellipse">
            <a:avLst/>
          </a:prstGeom>
          <a:noFill/>
          <a:ln w="19050" cap="flat" cmpd="sng" algn="ctr">
            <a:solidFill>
              <a:srgbClr val="FF0000"/>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25" name="Oval 24"/>
          <p:cNvSpPr/>
          <p:nvPr/>
        </p:nvSpPr>
        <p:spPr bwMode="auto">
          <a:xfrm>
            <a:off x="3825792" y="5891697"/>
            <a:ext cx="513881" cy="513881"/>
          </a:xfrm>
          <a:prstGeom prst="ellipse">
            <a:avLst/>
          </a:prstGeom>
          <a:noFill/>
          <a:ln w="19050" cap="flat" cmpd="sng" algn="ctr">
            <a:solidFill>
              <a:srgbClr val="FF0000"/>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grpSp>
        <p:nvGrpSpPr>
          <p:cNvPr id="4" name="Group 3"/>
          <p:cNvGrpSpPr/>
          <p:nvPr/>
        </p:nvGrpSpPr>
        <p:grpSpPr>
          <a:xfrm>
            <a:off x="5269750" y="1194451"/>
            <a:ext cx="3176190" cy="5537883"/>
            <a:chOff x="5269750" y="1194451"/>
            <a:chExt cx="3176190" cy="5537883"/>
          </a:xfrm>
        </p:grpSpPr>
        <p:grpSp>
          <p:nvGrpSpPr>
            <p:cNvPr id="10" name="Group 9"/>
            <p:cNvGrpSpPr/>
            <p:nvPr/>
          </p:nvGrpSpPr>
          <p:grpSpPr>
            <a:xfrm>
              <a:off x="5269750" y="1194451"/>
              <a:ext cx="3176190" cy="5039110"/>
              <a:chOff x="5601372" y="1194451"/>
              <a:chExt cx="3176190" cy="5039110"/>
            </a:xfrm>
          </p:grpSpPr>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96162" y="1194451"/>
                <a:ext cx="1786608" cy="31761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bwMode="auto">
              <a:xfrm rot="16200000">
                <a:off x="6296163" y="3752162"/>
                <a:ext cx="1786608" cy="3176190"/>
              </a:xfrm>
              <a:prstGeom prst="rect">
                <a:avLst/>
              </a:prstGeom>
              <a:noFill/>
              <a:ln w="9525" cap="flat" cmpd="sng" algn="ctr">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grpSp>
        <p:sp>
          <p:nvSpPr>
            <p:cNvPr id="19" name="Rectangle 18"/>
            <p:cNvSpPr/>
            <p:nvPr/>
          </p:nvSpPr>
          <p:spPr bwMode="auto">
            <a:xfrm>
              <a:off x="5977467" y="6393780"/>
              <a:ext cx="1760757" cy="338554"/>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smtClean="0">
                  <a:ln>
                    <a:noFill/>
                  </a:ln>
                  <a:solidFill>
                    <a:schemeClr val="tx1"/>
                  </a:solidFill>
                  <a:effectLst/>
                  <a:latin typeface="+mj-lt"/>
                </a:rPr>
                <a:t>Facetime</a:t>
              </a:r>
            </a:p>
          </p:txBody>
        </p:sp>
        <p:sp>
          <p:nvSpPr>
            <p:cNvPr id="23" name="Rectangle 22"/>
            <p:cNvSpPr/>
            <p:nvPr/>
          </p:nvSpPr>
          <p:spPr bwMode="auto">
            <a:xfrm rot="19445579">
              <a:off x="5765026" y="4935516"/>
              <a:ext cx="2185639" cy="800219"/>
            </a:xfrm>
            <a:prstGeom prst="rect">
              <a:avLst/>
            </a:prstGeom>
            <a:solidFill>
              <a:schemeClr val="bg1"/>
            </a:solidFill>
            <a:ln w="9525" cap="flat" cmpd="sng" algn="ctr">
              <a:solidFill>
                <a:srgbClr val="FF0000"/>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R="0" algn="ctr" defTabSz="1019175"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FF0000"/>
                  </a:solidFill>
                  <a:effectLst/>
                  <a:latin typeface="Stencil" panose="040409050D0802020404" pitchFamily="82" charset="0"/>
                </a:rPr>
                <a:t>Landscape not supported</a:t>
              </a:r>
            </a:p>
          </p:txBody>
        </p:sp>
        <p:sp>
          <p:nvSpPr>
            <p:cNvPr id="26" name="Oval 25"/>
            <p:cNvSpPr/>
            <p:nvPr/>
          </p:nvSpPr>
          <p:spPr bwMode="auto">
            <a:xfrm>
              <a:off x="6600904" y="4013870"/>
              <a:ext cx="513881" cy="513881"/>
            </a:xfrm>
            <a:prstGeom prst="ellipse">
              <a:avLst/>
            </a:prstGeom>
            <a:noFill/>
            <a:ln w="19050" cap="flat" cmpd="sng" algn="ctr">
              <a:solidFill>
                <a:srgbClr val="FF0000"/>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grpSp>
      <p:sp>
        <p:nvSpPr>
          <p:cNvPr id="3" name="Footer Placeholder 2"/>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7" name="Slide Number Placeholder 6"/>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34</a:t>
            </a:fld>
            <a:endParaRPr lang="en-US" sz="1800" b="1"/>
          </a:p>
        </p:txBody>
      </p:sp>
    </p:spTree>
    <p:extLst>
      <p:ext uri="{BB962C8B-B14F-4D97-AF65-F5344CB8AC3E}">
        <p14:creationId xmlns:p14="http://schemas.microsoft.com/office/powerpoint/2010/main" val="173004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403225"/>
            <a:ext cx="11887200" cy="523875"/>
          </a:xfrm>
        </p:spPr>
        <p:txBody>
          <a:bodyPr/>
          <a:lstStyle/>
          <a:p>
            <a:r>
              <a:rPr lang="en-US" smtClean="0"/>
              <a:t>Software Teams vs. Hardware Teams</a:t>
            </a:r>
            <a:endParaRPr lang="en-US"/>
          </a:p>
        </p:txBody>
      </p:sp>
      <p:pic>
        <p:nvPicPr>
          <p:cNvPr id="1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9435"/>
          <a:stretch/>
        </p:blipFill>
        <p:spPr bwMode="auto">
          <a:xfrm>
            <a:off x="1902477" y="1010378"/>
            <a:ext cx="9911046" cy="6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5"/>
          <p:cNvGrpSpPr>
            <a:grpSpLocks/>
          </p:cNvGrpSpPr>
          <p:nvPr/>
        </p:nvGrpSpPr>
        <p:grpSpPr bwMode="auto">
          <a:xfrm>
            <a:off x="4942818" y="2658098"/>
            <a:ext cx="3935165" cy="3940604"/>
            <a:chOff x="2771" y="2400"/>
            <a:chExt cx="1429" cy="1698"/>
          </a:xfrm>
        </p:grpSpPr>
        <p:sp>
          <p:nvSpPr>
            <p:cNvPr id="8" name="Oval 6"/>
            <p:cNvSpPr>
              <a:spLocks noChangeArrowheads="1"/>
            </p:cNvSpPr>
            <p:nvPr/>
          </p:nvSpPr>
          <p:spPr bwMode="auto">
            <a:xfrm>
              <a:off x="2771" y="2400"/>
              <a:ext cx="575" cy="291"/>
            </a:xfrm>
            <a:prstGeom prst="ellipse">
              <a:avLst/>
            </a:pr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212725" indent="-212725" algn="ctr" defTabSz="1019175"/>
              <a:endParaRPr lang="en-US"/>
            </a:p>
          </p:txBody>
        </p:sp>
        <p:sp>
          <p:nvSpPr>
            <p:cNvPr id="9" name="Oval 7"/>
            <p:cNvSpPr>
              <a:spLocks noChangeArrowheads="1"/>
            </p:cNvSpPr>
            <p:nvPr/>
          </p:nvSpPr>
          <p:spPr bwMode="auto">
            <a:xfrm>
              <a:off x="3656" y="3808"/>
              <a:ext cx="544" cy="290"/>
            </a:xfrm>
            <a:prstGeom prst="ellipse">
              <a:avLst/>
            </a:pr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212725" indent="-212725" algn="ctr" defTabSz="1019175"/>
              <a:endParaRPr lang="en-US"/>
            </a:p>
          </p:txBody>
        </p:sp>
        <p:cxnSp>
          <p:nvCxnSpPr>
            <p:cNvPr id="10" name="AutoShape 8"/>
            <p:cNvCxnSpPr>
              <a:cxnSpLocks noChangeShapeType="1"/>
              <a:stCxn id="8" idx="5"/>
              <a:endCxn id="9" idx="0"/>
            </p:cNvCxnSpPr>
            <p:nvPr/>
          </p:nvCxnSpPr>
          <p:spPr bwMode="auto">
            <a:xfrm>
              <a:off x="3262" y="2657"/>
              <a:ext cx="666" cy="1142"/>
            </a:xfrm>
            <a:prstGeom prst="straightConnector1">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9"/>
          <p:cNvGrpSpPr>
            <a:grpSpLocks/>
          </p:cNvGrpSpPr>
          <p:nvPr/>
        </p:nvGrpSpPr>
        <p:grpSpPr bwMode="auto">
          <a:xfrm>
            <a:off x="2205551" y="2658098"/>
            <a:ext cx="6848674" cy="3940604"/>
            <a:chOff x="1777" y="2400"/>
            <a:chExt cx="2487" cy="1698"/>
          </a:xfrm>
        </p:grpSpPr>
        <p:sp>
          <p:nvSpPr>
            <p:cNvPr id="12" name="Oval 10"/>
            <p:cNvSpPr>
              <a:spLocks noChangeArrowheads="1"/>
            </p:cNvSpPr>
            <p:nvPr/>
          </p:nvSpPr>
          <p:spPr bwMode="auto">
            <a:xfrm>
              <a:off x="3689" y="2400"/>
              <a:ext cx="575" cy="291"/>
            </a:xfrm>
            <a:prstGeom prst="ellipse">
              <a:avLst/>
            </a:pr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212725" indent="-212725" algn="ctr" defTabSz="1019175"/>
              <a:endParaRPr lang="en-US"/>
            </a:p>
          </p:txBody>
        </p:sp>
        <p:sp>
          <p:nvSpPr>
            <p:cNvPr id="13" name="Oval 11"/>
            <p:cNvSpPr>
              <a:spLocks noChangeArrowheads="1"/>
            </p:cNvSpPr>
            <p:nvPr/>
          </p:nvSpPr>
          <p:spPr bwMode="auto">
            <a:xfrm>
              <a:off x="1777" y="3808"/>
              <a:ext cx="544" cy="290"/>
            </a:xfrm>
            <a:prstGeom prst="ellipse">
              <a:avLst/>
            </a:pr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212725" indent="-212725" algn="ctr" defTabSz="1019175"/>
              <a:endParaRPr lang="en-US"/>
            </a:p>
          </p:txBody>
        </p:sp>
        <p:cxnSp>
          <p:nvCxnSpPr>
            <p:cNvPr id="14" name="AutoShape 12"/>
            <p:cNvCxnSpPr>
              <a:cxnSpLocks noChangeShapeType="1"/>
              <a:stCxn id="12" idx="3"/>
              <a:endCxn id="13" idx="7"/>
            </p:cNvCxnSpPr>
            <p:nvPr/>
          </p:nvCxnSpPr>
          <p:spPr bwMode="auto">
            <a:xfrm flipH="1">
              <a:off x="2241" y="2657"/>
              <a:ext cx="1532" cy="1184"/>
            </a:xfrm>
            <a:prstGeom prst="straightConnector1">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8753597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Affects Programmers, Too</a:t>
            </a:r>
            <a:endParaRPr lang="en-US"/>
          </a:p>
        </p:txBody>
      </p:sp>
      <p:sp>
        <p:nvSpPr>
          <p:cNvPr id="3" name="Content Placeholder 2"/>
          <p:cNvSpPr>
            <a:spLocks noGrp="1"/>
          </p:cNvSpPr>
          <p:nvPr>
            <p:ph idx="1"/>
          </p:nvPr>
        </p:nvSpPr>
        <p:spPr>
          <a:xfrm>
            <a:off x="1062905" y="1154114"/>
            <a:ext cx="11590193" cy="3399392"/>
          </a:xfrm>
        </p:spPr>
        <p:txBody>
          <a:bodyPr/>
          <a:lstStyle/>
          <a:p>
            <a:pPr defTabSz="901700">
              <a:tabLst>
                <a:tab pos="203200" algn="l"/>
                <a:tab pos="404813" algn="l"/>
                <a:tab pos="454025" algn="l"/>
                <a:tab pos="606425" algn="l"/>
                <a:tab pos="808038" algn="l"/>
                <a:tab pos="1011238" algn="l"/>
                <a:tab pos="1214438" algn="l"/>
                <a:tab pos="4043363" algn="l"/>
                <a:tab pos="5054600" algn="l"/>
              </a:tabLst>
            </a:pPr>
            <a:r>
              <a:rPr lang="en-US"/>
              <a:t>From the C standard library:</a:t>
            </a:r>
          </a:p>
          <a:p>
            <a:pPr marL="198438" lvl="1" defTabSz="901700">
              <a:tabLst>
                <a:tab pos="203200" algn="l"/>
                <a:tab pos="404813" algn="l"/>
                <a:tab pos="454025" algn="l"/>
                <a:tab pos="606425" algn="l"/>
                <a:tab pos="808038" algn="l"/>
                <a:tab pos="1011238" algn="l"/>
                <a:tab pos="1214438" algn="l"/>
                <a:tab pos="4043363" algn="l"/>
                <a:tab pos="5054600" algn="l"/>
              </a:tabLst>
            </a:pPr>
            <a:r>
              <a:rPr lang="en-US" sz="2200"/>
              <a:t>int </a:t>
            </a:r>
            <a:r>
              <a:rPr lang="en-US" sz="2200" smtClean="0"/>
              <a:t>fscanf(</a:t>
            </a:r>
            <a:r>
              <a:rPr lang="en-US" sz="2200" smtClean="0">
                <a:solidFill>
                  <a:schemeClr val="accent2"/>
                </a:solidFill>
              </a:rPr>
              <a:t>FILE </a:t>
            </a:r>
            <a:r>
              <a:rPr lang="en-US" sz="2200">
                <a:solidFill>
                  <a:schemeClr val="accent2"/>
                </a:solidFill>
              </a:rPr>
              <a:t>* stream</a:t>
            </a:r>
            <a:r>
              <a:rPr lang="en-US" sz="2200"/>
              <a:t>, const char * format, </a:t>
            </a:r>
            <a:r>
              <a:rPr lang="en-US" sz="2200" smtClean="0"/>
              <a:t>...); </a:t>
            </a:r>
            <a:endParaRPr lang="en-US" sz="2200"/>
          </a:p>
          <a:p>
            <a:pPr marL="198438" lvl="1" defTabSz="901700">
              <a:tabLst>
                <a:tab pos="203200" algn="l"/>
                <a:tab pos="404813" algn="l"/>
                <a:tab pos="454025" algn="l"/>
                <a:tab pos="606425" algn="l"/>
                <a:tab pos="808038" algn="l"/>
                <a:tab pos="1011238" algn="l"/>
                <a:tab pos="1214438" algn="l"/>
                <a:tab pos="4043363" algn="l"/>
                <a:tab pos="5054600" algn="l"/>
              </a:tabLst>
            </a:pPr>
            <a:r>
              <a:rPr lang="en-US" sz="2200"/>
              <a:t>int </a:t>
            </a:r>
            <a:r>
              <a:rPr lang="en-US" sz="2200" smtClean="0"/>
              <a:t>fgetpos(</a:t>
            </a:r>
            <a:r>
              <a:rPr lang="en-US" sz="2200" smtClean="0">
                <a:solidFill>
                  <a:schemeClr val="accent2"/>
                </a:solidFill>
              </a:rPr>
              <a:t>FILE </a:t>
            </a:r>
            <a:r>
              <a:rPr lang="en-US" sz="2200">
                <a:solidFill>
                  <a:schemeClr val="accent2"/>
                </a:solidFill>
              </a:rPr>
              <a:t>* stream</a:t>
            </a:r>
            <a:r>
              <a:rPr lang="en-US" sz="2200"/>
              <a:t>, fpos_t * </a:t>
            </a:r>
            <a:r>
              <a:rPr lang="en-US" sz="2200" smtClean="0"/>
              <a:t>position);</a:t>
            </a:r>
            <a:endParaRPr lang="en-US" sz="2200"/>
          </a:p>
          <a:p>
            <a:pPr marL="198438" lvl="1" defTabSz="901700">
              <a:tabLst>
                <a:tab pos="203200" algn="l"/>
                <a:tab pos="404813" algn="l"/>
                <a:tab pos="454025" algn="l"/>
                <a:tab pos="606425" algn="l"/>
                <a:tab pos="808038" algn="l"/>
                <a:tab pos="1011238" algn="l"/>
                <a:tab pos="1214438" algn="l"/>
                <a:tab pos="4043363" algn="l"/>
                <a:tab pos="5054600" algn="l"/>
              </a:tabLst>
            </a:pPr>
            <a:r>
              <a:rPr lang="en-US" sz="2200"/>
              <a:t>int </a:t>
            </a:r>
            <a:r>
              <a:rPr lang="en-US" sz="2200" smtClean="0"/>
              <a:t>fseek(</a:t>
            </a:r>
            <a:r>
              <a:rPr lang="en-US" sz="2200" smtClean="0">
                <a:solidFill>
                  <a:schemeClr val="accent2"/>
                </a:solidFill>
              </a:rPr>
              <a:t>FILE </a:t>
            </a:r>
            <a:r>
              <a:rPr lang="en-US" sz="2200">
                <a:solidFill>
                  <a:schemeClr val="accent2"/>
                </a:solidFill>
              </a:rPr>
              <a:t>* stream</a:t>
            </a:r>
            <a:r>
              <a:rPr lang="en-US" sz="2200"/>
              <a:t>, long int offset, int </a:t>
            </a:r>
            <a:r>
              <a:rPr lang="en-US" sz="2200" smtClean="0"/>
              <a:t>origin); </a:t>
            </a:r>
            <a:endParaRPr lang="en-US" sz="2200"/>
          </a:p>
          <a:p>
            <a:pPr marL="198438" lvl="1" defTabSz="901700">
              <a:tabLst>
                <a:tab pos="203200" algn="l"/>
                <a:tab pos="404813" algn="l"/>
                <a:tab pos="454025" algn="l"/>
                <a:tab pos="606425" algn="l"/>
                <a:tab pos="808038" algn="l"/>
                <a:tab pos="1011238" algn="l"/>
                <a:tab pos="1214438" algn="l"/>
                <a:tab pos="4043363" algn="l"/>
                <a:tab pos="5054600" algn="l"/>
              </a:tabLst>
            </a:pPr>
            <a:r>
              <a:rPr lang="en-US" sz="2200"/>
              <a:t>char * </a:t>
            </a:r>
            <a:r>
              <a:rPr lang="en-US" sz="2200" smtClean="0"/>
              <a:t>fgets(char </a:t>
            </a:r>
            <a:r>
              <a:rPr lang="en-US" sz="2200"/>
              <a:t>* str, int num, </a:t>
            </a:r>
            <a:r>
              <a:rPr lang="en-US" sz="2200">
                <a:solidFill>
                  <a:schemeClr val="accent2"/>
                </a:solidFill>
              </a:rPr>
              <a:t>FILE * </a:t>
            </a:r>
            <a:r>
              <a:rPr lang="en-US" sz="2200" smtClean="0">
                <a:solidFill>
                  <a:schemeClr val="accent2"/>
                </a:solidFill>
              </a:rPr>
              <a:t>stream</a:t>
            </a:r>
            <a:r>
              <a:rPr lang="en-US" sz="2200" smtClean="0"/>
              <a:t>); </a:t>
            </a:r>
            <a:endParaRPr lang="en-US" sz="2200"/>
          </a:p>
          <a:p>
            <a:pPr marL="198438" lvl="1" defTabSz="901700">
              <a:tabLst>
                <a:tab pos="203200" algn="l"/>
                <a:tab pos="404813" algn="l"/>
                <a:tab pos="454025" algn="l"/>
                <a:tab pos="606425" algn="l"/>
                <a:tab pos="808038" algn="l"/>
                <a:tab pos="1011238" algn="l"/>
                <a:tab pos="1214438" algn="l"/>
                <a:tab pos="4043363" algn="l"/>
                <a:tab pos="5054600" algn="l"/>
              </a:tabLst>
            </a:pPr>
            <a:r>
              <a:rPr lang="en-US" sz="2200"/>
              <a:t>int </a:t>
            </a:r>
            <a:r>
              <a:rPr lang="en-US" sz="2200" smtClean="0"/>
              <a:t>fputc(int </a:t>
            </a:r>
            <a:r>
              <a:rPr lang="en-US" sz="2200"/>
              <a:t>character, </a:t>
            </a:r>
            <a:r>
              <a:rPr lang="en-US" sz="2200">
                <a:solidFill>
                  <a:schemeClr val="accent2"/>
                </a:solidFill>
              </a:rPr>
              <a:t>FILE * </a:t>
            </a:r>
            <a:r>
              <a:rPr lang="en-US" sz="2200" smtClean="0">
                <a:solidFill>
                  <a:schemeClr val="accent2"/>
                </a:solidFill>
              </a:rPr>
              <a:t>stream</a:t>
            </a:r>
            <a:r>
              <a:rPr lang="en-US" sz="2200" smtClean="0"/>
              <a:t>); </a:t>
            </a:r>
            <a:endParaRPr lang="en-US" sz="2200"/>
          </a:p>
          <a:p>
            <a:pPr marL="198438" lvl="1" defTabSz="901700">
              <a:tabLst>
                <a:tab pos="203200" algn="l"/>
                <a:tab pos="404813" algn="l"/>
                <a:tab pos="454025" algn="l"/>
                <a:tab pos="606425" algn="l"/>
                <a:tab pos="808038" algn="l"/>
                <a:tab pos="1011238" algn="l"/>
                <a:tab pos="1214438" algn="l"/>
                <a:tab pos="4043363" algn="l"/>
                <a:tab pos="5054600" algn="l"/>
              </a:tabLst>
            </a:pPr>
            <a:r>
              <a:rPr lang="en-US" sz="2200"/>
              <a:t>FILE * </a:t>
            </a:r>
            <a:r>
              <a:rPr lang="en-US" sz="2200" smtClean="0"/>
              <a:t>freopen(const </a:t>
            </a:r>
            <a:r>
              <a:rPr lang="en-US" sz="2200"/>
              <a:t>char * filename, const char * mode, </a:t>
            </a:r>
            <a:r>
              <a:rPr lang="en-US" sz="2200">
                <a:solidFill>
                  <a:schemeClr val="accent2"/>
                </a:solidFill>
              </a:rPr>
              <a:t>FILE * </a:t>
            </a:r>
            <a:r>
              <a:rPr lang="en-US" sz="2200" smtClean="0">
                <a:solidFill>
                  <a:schemeClr val="accent2"/>
                </a:solidFill>
              </a:rPr>
              <a:t>stream</a:t>
            </a:r>
            <a:r>
              <a:rPr lang="en-US" sz="2200" smtClean="0"/>
              <a:t>); </a:t>
            </a:r>
            <a:endParaRPr lang="en-US" sz="2200"/>
          </a:p>
          <a:p>
            <a:endParaRPr lang="en-US"/>
          </a:p>
        </p:txBody>
      </p:sp>
      <p:sp>
        <p:nvSpPr>
          <p:cNvPr id="6" name="Rectangle 4"/>
          <p:cNvSpPr>
            <a:spLocks noChangeArrowheads="1"/>
          </p:cNvSpPr>
          <p:nvPr/>
        </p:nvSpPr>
        <p:spPr bwMode="auto">
          <a:xfrm>
            <a:off x="9862593" y="1277358"/>
            <a:ext cx="3240087" cy="2046714"/>
          </a:xfrm>
          <a:prstGeom prst="rect">
            <a:avLst/>
          </a:prstGeom>
          <a:solidFill>
            <a:srgbClr val="FFFF66"/>
          </a:soli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91440" bIns="91440" anchor="ctr">
            <a:spAutoFit/>
          </a:bodyPr>
          <a:lstStyle/>
          <a:p>
            <a:pPr algn="ctr" defTabSz="901700"/>
            <a:r>
              <a:rPr lang="en-US" sz="2200">
                <a:latin typeface="+mj-lt"/>
              </a:rPr>
              <a:t>“This inconsistency has frustrated millions of developers for more than 30 years.”</a:t>
            </a:r>
          </a:p>
          <a:p>
            <a:pPr algn="r" defTabSz="901700">
              <a:spcBef>
                <a:spcPct val="50000"/>
              </a:spcBef>
            </a:pPr>
            <a:r>
              <a:rPr lang="en-US" sz="2200">
                <a:latin typeface="+mj-lt"/>
              </a:rPr>
              <a:t>--Ferenc Mihaly </a:t>
            </a:r>
          </a:p>
        </p:txBody>
      </p:sp>
      <p:sp>
        <p:nvSpPr>
          <p:cNvPr id="7" name="Footer Placeholder 6"/>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8" name="Slide Number Placeholder 7"/>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36</a:t>
            </a:fld>
            <a:endParaRPr lang="en-US" sz="1800" b="1"/>
          </a:p>
        </p:txBody>
      </p:sp>
    </p:spTree>
    <p:extLst>
      <p:ext uri="{BB962C8B-B14F-4D97-AF65-F5344CB8AC3E}">
        <p14:creationId xmlns:p14="http://schemas.microsoft.com/office/powerpoint/2010/main" val="32342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Affects Programmers, Too</a:t>
            </a:r>
          </a:p>
        </p:txBody>
      </p:sp>
      <p:sp>
        <p:nvSpPr>
          <p:cNvPr id="3" name="Content Placeholder 2"/>
          <p:cNvSpPr>
            <a:spLocks noGrp="1"/>
          </p:cNvSpPr>
          <p:nvPr>
            <p:ph idx="1"/>
          </p:nvPr>
        </p:nvSpPr>
        <p:spPr>
          <a:xfrm>
            <a:off x="1062905" y="1154114"/>
            <a:ext cx="11590193" cy="5564087"/>
          </a:xfrm>
        </p:spPr>
        <p:txBody>
          <a:bodyPr/>
          <a:lstStyle/>
          <a:p>
            <a:pPr defTabSz="901700">
              <a:tabLst>
                <a:tab pos="203200" algn="l"/>
                <a:tab pos="404813" algn="l"/>
                <a:tab pos="454025" algn="l"/>
                <a:tab pos="606425" algn="l"/>
                <a:tab pos="808038" algn="l"/>
                <a:tab pos="1011238" algn="l"/>
                <a:tab pos="1214438" algn="l"/>
                <a:tab pos="4043363" algn="l"/>
                <a:tab pos="5054600" algn="l"/>
              </a:tabLst>
            </a:pPr>
            <a:r>
              <a:rPr lang="en-US"/>
              <a:t>From Java and its class library:</a:t>
            </a:r>
          </a:p>
          <a:p>
            <a:pPr marL="401638" lvl="2" indent="-201613" defTabSz="901700">
              <a:tabLst>
                <a:tab pos="203200" algn="l"/>
                <a:tab pos="404813" algn="l"/>
                <a:tab pos="454025" algn="l"/>
                <a:tab pos="606425" algn="l"/>
                <a:tab pos="808038" algn="l"/>
                <a:tab pos="1011238" algn="l"/>
                <a:tab pos="1214438" algn="l"/>
                <a:tab pos="4043363" algn="l"/>
                <a:tab pos="5054600" algn="l"/>
              </a:tabLst>
            </a:pPr>
            <a:r>
              <a:rPr lang="en-US"/>
              <a:t>How many elements in a container?</a:t>
            </a:r>
          </a:p>
          <a:p>
            <a:pPr marL="606425" lvl="3" indent="-203200" defTabSz="901700">
              <a:tabLst>
                <a:tab pos="203200" algn="l"/>
                <a:tab pos="404813" algn="l"/>
                <a:tab pos="454025" algn="l"/>
                <a:tab pos="606425" algn="l"/>
                <a:tab pos="808038" algn="l"/>
                <a:tab pos="1011238" algn="l"/>
                <a:tab pos="1214438" algn="l"/>
                <a:tab pos="4043363" algn="l"/>
                <a:tab pos="5054600" algn="l"/>
              </a:tabLst>
            </a:pPr>
            <a:r>
              <a:rPr lang="en-US">
                <a:solidFill>
                  <a:schemeClr val="bg2"/>
                </a:solidFill>
                <a:latin typeface="Consolas" panose="020B0609020204030204" pitchFamily="49" charset="0"/>
                <a:cs typeface="Consolas" panose="020B0609020204030204" pitchFamily="49" charset="0"/>
              </a:rPr>
              <a:t>array.</a:t>
            </a:r>
            <a:r>
              <a:rPr lang="en-US">
                <a:solidFill>
                  <a:srgbClr val="FF0000"/>
                </a:solidFill>
                <a:latin typeface="Consolas" panose="020B0609020204030204" pitchFamily="49" charset="0"/>
                <a:cs typeface="Consolas" panose="020B0609020204030204" pitchFamily="49" charset="0"/>
              </a:rPr>
              <a:t>length</a:t>
            </a:r>
            <a:endParaRPr lang="en-US">
              <a:latin typeface="Consolas" panose="020B0609020204030204" pitchFamily="49" charset="0"/>
              <a:cs typeface="Consolas" panose="020B0609020204030204" pitchFamily="49" charset="0"/>
            </a:endParaRPr>
          </a:p>
          <a:p>
            <a:pPr marL="606425" lvl="3" indent="-203200" defTabSz="901700">
              <a:tabLst>
                <a:tab pos="203200" algn="l"/>
                <a:tab pos="404813" algn="l"/>
                <a:tab pos="454025" algn="l"/>
                <a:tab pos="606425" algn="l"/>
                <a:tab pos="808038" algn="l"/>
                <a:tab pos="1011238" algn="l"/>
                <a:tab pos="1214438" algn="l"/>
                <a:tab pos="4043363" algn="l"/>
                <a:tab pos="5054600" algn="l"/>
              </a:tabLst>
            </a:pPr>
            <a:r>
              <a:rPr lang="en-US">
                <a:solidFill>
                  <a:schemeClr val="bg2"/>
                </a:solidFill>
                <a:latin typeface="Consolas" panose="020B0609020204030204" pitchFamily="49" charset="0"/>
                <a:cs typeface="Consolas" panose="020B0609020204030204" pitchFamily="49" charset="0"/>
              </a:rPr>
              <a:t>string.</a:t>
            </a:r>
            <a:r>
              <a:rPr lang="en-US">
                <a:solidFill>
                  <a:srgbClr val="FF0000"/>
                </a:solidFill>
                <a:latin typeface="Consolas" panose="020B0609020204030204" pitchFamily="49" charset="0"/>
                <a:cs typeface="Consolas" panose="020B0609020204030204" pitchFamily="49" charset="0"/>
              </a:rPr>
              <a:t>length()</a:t>
            </a:r>
            <a:endParaRPr lang="en-US">
              <a:latin typeface="Consolas" panose="020B0609020204030204" pitchFamily="49" charset="0"/>
              <a:cs typeface="Consolas" panose="020B0609020204030204" pitchFamily="49" charset="0"/>
            </a:endParaRPr>
          </a:p>
          <a:p>
            <a:pPr marL="606425" lvl="3" indent="-203200" defTabSz="901700">
              <a:tabLst>
                <a:tab pos="203200" algn="l"/>
                <a:tab pos="404813" algn="l"/>
                <a:tab pos="454025" algn="l"/>
                <a:tab pos="606425" algn="l"/>
                <a:tab pos="808038" algn="l"/>
                <a:tab pos="1011238" algn="l"/>
                <a:tab pos="1214438" algn="l"/>
                <a:tab pos="4043363" algn="l"/>
                <a:tab pos="5054600" algn="l"/>
              </a:tabLst>
            </a:pPr>
            <a:r>
              <a:rPr lang="en-US">
                <a:solidFill>
                  <a:schemeClr val="bg2"/>
                </a:solidFill>
                <a:latin typeface="Consolas" panose="020B0609020204030204" pitchFamily="49" charset="0"/>
                <a:cs typeface="Consolas" panose="020B0609020204030204" pitchFamily="49" charset="0"/>
              </a:rPr>
              <a:t>List.</a:t>
            </a:r>
            <a:r>
              <a:rPr lang="en-US">
                <a:solidFill>
                  <a:srgbClr val="FF0000"/>
                </a:solidFill>
                <a:latin typeface="Consolas" panose="020B0609020204030204" pitchFamily="49" charset="0"/>
                <a:cs typeface="Consolas" panose="020B0609020204030204" pitchFamily="49" charset="0"/>
              </a:rPr>
              <a:t>size()</a:t>
            </a:r>
            <a:endParaRPr lang="en-US">
              <a:latin typeface="Consolas" panose="020B0609020204030204" pitchFamily="49" charset="0"/>
              <a:cs typeface="Consolas" panose="020B0609020204030204" pitchFamily="49" charset="0"/>
            </a:endParaRPr>
          </a:p>
          <a:p>
            <a:pPr defTabSz="901700">
              <a:tabLst>
                <a:tab pos="203200" algn="l"/>
                <a:tab pos="404813" algn="l"/>
                <a:tab pos="454025" algn="l"/>
                <a:tab pos="606425" algn="l"/>
                <a:tab pos="808038" algn="l"/>
                <a:tab pos="1011238" algn="l"/>
                <a:tab pos="1214438" algn="l"/>
                <a:tab pos="4043363" algn="l"/>
                <a:tab pos="5054600" algn="l"/>
              </a:tabLst>
            </a:pPr>
            <a:r>
              <a:rPr lang="en-US"/>
              <a:t>From the .NET framework library:</a:t>
            </a:r>
          </a:p>
          <a:p>
            <a:pPr marL="401638" lvl="2" indent="-201613" defTabSz="901700">
              <a:tabLst>
                <a:tab pos="203200" algn="l"/>
                <a:tab pos="404813" algn="l"/>
                <a:tab pos="454025" algn="l"/>
                <a:tab pos="606425" algn="l"/>
                <a:tab pos="808038" algn="l"/>
                <a:tab pos="1011238" algn="l"/>
                <a:tab pos="1214438" algn="l"/>
                <a:tab pos="4043363" algn="l"/>
                <a:tab pos="5054600" algn="l"/>
              </a:tabLst>
            </a:pPr>
            <a:r>
              <a:rPr lang="en-US"/>
              <a:t>How many elements in a container?</a:t>
            </a:r>
          </a:p>
          <a:p>
            <a:pPr marL="606425" lvl="3" indent="-203200" defTabSz="901700">
              <a:tabLst>
                <a:tab pos="203200" algn="l"/>
                <a:tab pos="404813" algn="l"/>
                <a:tab pos="454025" algn="l"/>
                <a:tab pos="606425" algn="l"/>
                <a:tab pos="808038" algn="l"/>
                <a:tab pos="1011238" algn="l"/>
                <a:tab pos="1214438" algn="l"/>
                <a:tab pos="4043363" algn="l"/>
                <a:tab pos="5054600" algn="l"/>
              </a:tabLst>
            </a:pPr>
            <a:r>
              <a:rPr lang="en-US">
                <a:solidFill>
                  <a:schemeClr val="bg2"/>
                </a:solidFill>
                <a:latin typeface="Consolas" panose="020B0609020204030204" pitchFamily="49" charset="0"/>
                <a:cs typeface="Consolas" panose="020B0609020204030204" pitchFamily="49" charset="0"/>
              </a:rPr>
              <a:t>Array.</a:t>
            </a:r>
            <a:r>
              <a:rPr lang="en-US">
                <a:solidFill>
                  <a:srgbClr val="FF0000"/>
                </a:solidFill>
                <a:latin typeface="Consolas" panose="020B0609020204030204" pitchFamily="49" charset="0"/>
                <a:cs typeface="Consolas" panose="020B0609020204030204" pitchFamily="49" charset="0"/>
              </a:rPr>
              <a:t>Length</a:t>
            </a:r>
            <a:endParaRPr lang="en-US">
              <a:latin typeface="Consolas" panose="020B0609020204030204" pitchFamily="49" charset="0"/>
              <a:cs typeface="Consolas" panose="020B0609020204030204" pitchFamily="49" charset="0"/>
            </a:endParaRPr>
          </a:p>
          <a:p>
            <a:pPr marL="606425" lvl="3" indent="-203200" defTabSz="901700">
              <a:tabLst>
                <a:tab pos="203200" algn="l"/>
                <a:tab pos="404813" algn="l"/>
                <a:tab pos="454025" algn="l"/>
                <a:tab pos="606425" algn="l"/>
                <a:tab pos="808038" algn="l"/>
                <a:tab pos="1011238" algn="l"/>
                <a:tab pos="1214438" algn="l"/>
                <a:tab pos="4043363" algn="l"/>
                <a:tab pos="5054600" algn="l"/>
              </a:tabLst>
            </a:pPr>
            <a:r>
              <a:rPr lang="en-US">
                <a:solidFill>
                  <a:schemeClr val="bg2"/>
                </a:solidFill>
                <a:latin typeface="Consolas" panose="020B0609020204030204" pitchFamily="49" charset="0"/>
                <a:cs typeface="Consolas" panose="020B0609020204030204" pitchFamily="49" charset="0"/>
              </a:rPr>
              <a:t>ArrayList.</a:t>
            </a:r>
            <a:r>
              <a:rPr lang="en-US">
                <a:solidFill>
                  <a:srgbClr val="FF0000"/>
                </a:solidFill>
                <a:latin typeface="Consolas" panose="020B0609020204030204" pitchFamily="49" charset="0"/>
                <a:cs typeface="Consolas" panose="020B0609020204030204" pitchFamily="49" charset="0"/>
              </a:rPr>
              <a:t>Count</a:t>
            </a:r>
          </a:p>
          <a:p>
            <a:pPr marL="290513" indent="-290513" defTabSz="901700">
              <a:tabLst>
                <a:tab pos="203200" algn="l"/>
                <a:tab pos="404813" algn="l"/>
                <a:tab pos="454025" algn="l"/>
                <a:tab pos="606425" algn="l"/>
                <a:tab pos="808038" algn="l"/>
                <a:tab pos="1011238" algn="l"/>
                <a:tab pos="1214438" algn="l"/>
                <a:tab pos="4043363" algn="l"/>
                <a:tab pos="5054600" algn="l"/>
              </a:tabLst>
            </a:pPr>
            <a:endParaRPr lang="en-US" smtClean="0"/>
          </a:p>
          <a:p>
            <a:pPr marL="290513" indent="-290513" defTabSz="901700">
              <a:tabLst>
                <a:tab pos="203200" algn="l"/>
                <a:tab pos="404813" algn="l"/>
                <a:tab pos="454025" algn="l"/>
                <a:tab pos="606425" algn="l"/>
                <a:tab pos="808038" algn="l"/>
                <a:tab pos="1011238" algn="l"/>
                <a:tab pos="1214438" algn="l"/>
                <a:tab pos="4043363" algn="l"/>
                <a:tab pos="5054600" algn="l"/>
              </a:tabLst>
            </a:pPr>
            <a:r>
              <a:rPr lang="en-US" smtClean="0"/>
              <a:t>Not </a:t>
            </a:r>
            <a:r>
              <a:rPr lang="en-US"/>
              <a:t>just an IDE issue – it complicates reflection-based code, too.</a:t>
            </a:r>
          </a:p>
          <a:p>
            <a:pPr defTabSz="901700">
              <a:tabLst>
                <a:tab pos="203200" algn="l"/>
                <a:tab pos="404813" algn="l"/>
                <a:tab pos="454025" algn="l"/>
                <a:tab pos="606425" algn="l"/>
                <a:tab pos="808038" algn="l"/>
                <a:tab pos="1011238" algn="l"/>
                <a:tab pos="1214438" algn="l"/>
                <a:tab pos="4043363" algn="l"/>
                <a:tab pos="5054600" algn="l"/>
              </a:tabLst>
            </a:pPr>
            <a:endParaRPr lang="en-US"/>
          </a:p>
          <a:p>
            <a:endParaRPr lang="en-US"/>
          </a:p>
        </p:txBody>
      </p:sp>
      <p:sp>
        <p:nvSpPr>
          <p:cNvPr id="6" name="Footer Placeholder 5"/>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7" name="Slide Number Placeholder 6"/>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37</a:t>
            </a:fld>
            <a:endParaRPr lang="en-US" sz="1800" b="1"/>
          </a:p>
        </p:txBody>
      </p:sp>
    </p:spTree>
    <p:extLst>
      <p:ext uri="{BB962C8B-B14F-4D97-AF65-F5344CB8AC3E}">
        <p14:creationId xmlns:p14="http://schemas.microsoft.com/office/powerpoint/2010/main" val="381153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fade">
                                      <p:cBhvr>
                                        <p:cTn id="2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Can Infuriate at a Distance</a:t>
            </a:r>
            <a:endParaRPr lang="en-US"/>
          </a:p>
        </p:txBody>
      </p:sp>
      <p:sp>
        <p:nvSpPr>
          <p:cNvPr id="3" name="Content Placeholder 2"/>
          <p:cNvSpPr>
            <a:spLocks noGrp="1"/>
          </p:cNvSpPr>
          <p:nvPr>
            <p:ph idx="1"/>
          </p:nvPr>
        </p:nvSpPr>
        <p:spPr>
          <a:xfrm>
            <a:off x="3281421" y="1154114"/>
            <a:ext cx="6968048" cy="2292935"/>
          </a:xfrm>
        </p:spPr>
        <p:txBody>
          <a:bodyPr/>
          <a:lstStyle/>
          <a:p>
            <a:pPr marL="0" indent="0"/>
            <a:r>
              <a:rPr lang="en-US" smtClean="0"/>
              <a:t>A recurring experience:</a:t>
            </a:r>
          </a:p>
          <a:p>
            <a:pPr marL="457200" indent="-457200">
              <a:buFont typeface="+mj-lt"/>
              <a:buAutoNum type="arabicPeriod"/>
            </a:pPr>
            <a:r>
              <a:rPr lang="en-US" smtClean="0"/>
              <a:t>Create account with password.</a:t>
            </a:r>
          </a:p>
          <a:p>
            <a:pPr marL="457200" indent="-457200">
              <a:buFont typeface="+mj-lt"/>
              <a:buAutoNum type="arabicPeriod"/>
            </a:pPr>
            <a:r>
              <a:rPr lang="en-US" smtClean="0"/>
              <a:t>Confirm password.</a:t>
            </a:r>
          </a:p>
          <a:p>
            <a:pPr marL="457200" indent="-457200">
              <a:buFont typeface="+mj-lt"/>
              <a:buAutoNum type="arabicPeriod"/>
            </a:pPr>
            <a:r>
              <a:rPr lang="en-US" smtClean="0"/>
              <a:t>Be directed to login page.</a:t>
            </a:r>
          </a:p>
          <a:p>
            <a:pPr marL="457200" indent="-457200">
              <a:buFont typeface="+mj-lt"/>
              <a:buAutoNum type="arabicPeriod"/>
            </a:pPr>
            <a:r>
              <a:rPr lang="en-US" smtClean="0"/>
              <a:t>Be told password is incorrect.</a:t>
            </a:r>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214" y="3830639"/>
            <a:ext cx="4807572" cy="3395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bwMode="auto">
          <a:xfrm>
            <a:off x="8377617" y="1785975"/>
            <a:ext cx="1750742" cy="553998"/>
          </a:xfrm>
          <a:prstGeom prst="rect">
            <a:avLst/>
          </a:prstGeom>
          <a:solidFill>
            <a:srgbClr val="FFCC00"/>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Consolas" panose="020B0609020204030204" pitchFamily="49" charset="0"/>
                <a:cs typeface="Consolas" panose="020B0609020204030204" pitchFamily="49" charset="0"/>
              </a:rPr>
              <a:t>pwd = pwd</a:t>
            </a:r>
          </a:p>
        </p:txBody>
      </p:sp>
      <p:sp>
        <p:nvSpPr>
          <p:cNvPr id="11" name="Rectangle 10"/>
          <p:cNvSpPr/>
          <p:nvPr/>
        </p:nvSpPr>
        <p:spPr bwMode="auto">
          <a:xfrm>
            <a:off x="8377617" y="2843718"/>
            <a:ext cx="1750742" cy="553998"/>
          </a:xfrm>
          <a:prstGeom prst="rect">
            <a:avLst/>
          </a:prstGeom>
          <a:solidFill>
            <a:srgbClr val="FFCC00"/>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Consolas" panose="020B0609020204030204" pitchFamily="49" charset="0"/>
                <a:cs typeface="Consolas" panose="020B0609020204030204" pitchFamily="49" charset="0"/>
              </a:rPr>
              <a:t>pwd ≠ pwd</a:t>
            </a:r>
          </a:p>
        </p:txBody>
      </p:sp>
      <p:sp>
        <p:nvSpPr>
          <p:cNvPr id="6" name="Footer Placeholder 5"/>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7" name="Slide Number Placeholder 6"/>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38</a:t>
            </a:fld>
            <a:endParaRPr lang="en-US" sz="1800" b="1"/>
          </a:p>
        </p:txBody>
      </p:sp>
    </p:spTree>
    <p:extLst>
      <p:ext uri="{BB962C8B-B14F-4D97-AF65-F5344CB8AC3E}">
        <p14:creationId xmlns:p14="http://schemas.microsoft.com/office/powerpoint/2010/main" val="227790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1"/>
            <a:ext cx="13716000" cy="7772400"/>
          </a:xfrm>
          <a:prstGeom prst="rect">
            <a:avLst/>
          </a:prstGeom>
          <a:solidFill>
            <a:schemeClr val="bg2">
              <a:lumMod val="60000"/>
              <a:lumOff val="40000"/>
            </a:schemeClr>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5" name="TextBox 4"/>
          <p:cNvSpPr txBox="1"/>
          <p:nvPr/>
        </p:nvSpPr>
        <p:spPr>
          <a:xfrm>
            <a:off x="2689761" y="2455039"/>
            <a:ext cx="8336478" cy="2862322"/>
          </a:xfrm>
          <a:prstGeom prst="rect">
            <a:avLst/>
          </a:prstGeom>
          <a:noFill/>
          <a:effectLst>
            <a:glow rad="228600">
              <a:schemeClr val="accent6">
                <a:satMod val="175000"/>
                <a:alpha val="40000"/>
              </a:schemeClr>
            </a:glow>
          </a:effectLst>
        </p:spPr>
        <p:txBody>
          <a:bodyPr wrap="square" rtlCol="0">
            <a:spAutoFit/>
          </a:bodyPr>
          <a:lstStyle/>
          <a:p>
            <a:r>
              <a:rPr lang="en-US" sz="18000">
                <a:solidFill>
                  <a:schemeClr val="bg1"/>
                </a:solidFill>
                <a:effectLst>
                  <a:glow rad="1905000">
                    <a:schemeClr val="accent6">
                      <a:satMod val="175000"/>
                      <a:alpha val="50000"/>
                    </a:schemeClr>
                  </a:glow>
                </a:effectLst>
                <a:latin typeface="MoolBoran" panose="020B0100010101010101" pitchFamily="34" charset="0"/>
                <a:cs typeface="MoolBoran" panose="020B0100010101010101" pitchFamily="34" charset="0"/>
              </a:rPr>
              <a:t>Interfaces</a:t>
            </a:r>
          </a:p>
        </p:txBody>
      </p:sp>
    </p:spTree>
    <p:extLst>
      <p:ext uri="{BB962C8B-B14F-4D97-AF65-F5344CB8AC3E}">
        <p14:creationId xmlns:p14="http://schemas.microsoft.com/office/powerpoint/2010/main" val="13125285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1"/>
            <a:ext cx="13716000" cy="7772400"/>
          </a:xfrm>
          <a:prstGeom prst="rect">
            <a:avLst/>
          </a:prstGeom>
          <a:solidFill>
            <a:schemeClr val="bg2">
              <a:lumMod val="60000"/>
              <a:lumOff val="40000"/>
            </a:schemeClr>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5" name="TextBox 4"/>
          <p:cNvSpPr txBox="1"/>
          <p:nvPr/>
        </p:nvSpPr>
        <p:spPr>
          <a:xfrm>
            <a:off x="0" y="2455039"/>
            <a:ext cx="13716000" cy="2862322"/>
          </a:xfrm>
          <a:prstGeom prst="rect">
            <a:avLst/>
          </a:prstGeom>
          <a:noFill/>
          <a:effectLst>
            <a:glow rad="444500">
              <a:schemeClr val="bg2">
                <a:alpha val="40000"/>
              </a:schemeClr>
            </a:glow>
          </a:effectLst>
        </p:spPr>
        <p:txBody>
          <a:bodyPr wrap="square" rtlCol="0">
            <a:spAutoFit/>
          </a:bodyPr>
          <a:lstStyle/>
          <a:p>
            <a:r>
              <a:rPr lang="en-US" sz="18000" smtClean="0">
                <a:solidFill>
                  <a:schemeClr val="bg1"/>
                </a:solidFill>
                <a:effectLst>
                  <a:glow rad="1905000">
                    <a:schemeClr val="accent6">
                      <a:satMod val="175000"/>
                      <a:alpha val="50000"/>
                    </a:schemeClr>
                  </a:glow>
                </a:effectLst>
                <a:latin typeface="MoolBoran" panose="020B0100010101010101" pitchFamily="34" charset="0"/>
                <a:cs typeface="MoolBoran" panose="020B0100010101010101" pitchFamily="34" charset="0"/>
              </a:rPr>
              <a:t>Efficiency/Speed</a:t>
            </a:r>
            <a:endParaRPr lang="en-US" sz="18000">
              <a:solidFill>
                <a:schemeClr val="bg1"/>
              </a:solidFill>
              <a:effectLst>
                <a:glow rad="1905000">
                  <a:schemeClr val="accent6">
                    <a:satMod val="175000"/>
                    <a:alpha val="50000"/>
                  </a:schemeClr>
                </a:glow>
              </a:effectLst>
              <a:latin typeface="MoolBoran" panose="020B0100010101010101" pitchFamily="34" charset="0"/>
              <a:cs typeface="MoolBoran" panose="020B0100010101010101" pitchFamily="34" charset="0"/>
            </a:endParaRPr>
          </a:p>
        </p:txBody>
      </p:sp>
    </p:spTree>
    <p:extLst>
      <p:ext uri="{BB962C8B-B14F-4D97-AF65-F5344CB8AC3E}">
        <p14:creationId xmlns:p14="http://schemas.microsoft.com/office/powerpoint/2010/main" val="39821335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cott\_Files\Gigs\2017\NNG\Images\mountain.jpg"/>
          <p:cNvPicPr>
            <a:picLocks noChangeAspect="1" noChangeArrowheads="1"/>
          </p:cNvPicPr>
          <p:nvPr/>
        </p:nvPicPr>
        <p:blipFill rotWithShape="1">
          <a:blip r:embed="rId3">
            <a:extLst>
              <a:ext uri="{28A0092B-C50C-407E-A947-70E740481C1C}">
                <a14:useLocalDpi xmlns:a14="http://schemas.microsoft.com/office/drawing/2010/main" val="0"/>
              </a:ext>
            </a:extLst>
          </a:blip>
          <a:srcRect t="8430" b="16015"/>
          <a:stretch/>
        </p:blipFill>
        <p:spPr bwMode="auto">
          <a:xfrm>
            <a:off x="0" y="0"/>
            <a:ext cx="137160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5379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cott\_Files\Gigs\2017\NNG\Images\rock climb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40638" cy="777448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242" t="5691" r="26141"/>
          <a:stretch/>
        </p:blipFill>
        <p:spPr bwMode="auto">
          <a:xfrm>
            <a:off x="6840638" y="0"/>
            <a:ext cx="6875362" cy="777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491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Scott\_Files\Gigs\2017\NNG\Images\terrace atop mountain.jpg"/>
          <p:cNvPicPr>
            <a:picLocks noChangeAspect="1" noChangeArrowheads="1"/>
          </p:cNvPicPr>
          <p:nvPr/>
        </p:nvPicPr>
        <p:blipFill rotWithShape="1">
          <a:blip r:embed="rId3">
            <a:extLst>
              <a:ext uri="{28A0092B-C50C-407E-A947-70E740481C1C}">
                <a14:useLocalDpi xmlns:a14="http://schemas.microsoft.com/office/drawing/2010/main" val="0"/>
              </a:ext>
            </a:extLst>
          </a:blip>
          <a:srcRect l="-1" r="36955" b="6722"/>
          <a:stretch/>
        </p:blipFill>
        <p:spPr bwMode="auto">
          <a:xfrm>
            <a:off x="5834242" y="0"/>
            <a:ext cx="7881757" cy="7772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829300" cy="777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021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7101" y="2348608"/>
            <a:ext cx="2179830" cy="2906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914400" y="403225"/>
            <a:ext cx="11887200" cy="523875"/>
          </a:xfrm>
        </p:spPr>
        <p:txBody>
          <a:bodyPr/>
          <a:lstStyle/>
          <a:p>
            <a:pPr>
              <a:tabLst>
                <a:tab pos="3943350" algn="l"/>
              </a:tabLst>
            </a:pPr>
            <a:r>
              <a:rPr lang="en-US" smtClean="0"/>
              <a:t>My History</a:t>
            </a:r>
            <a:endParaRPr lang="en-US"/>
          </a:p>
        </p:txBody>
      </p:sp>
      <p:sp>
        <p:nvSpPr>
          <p:cNvPr id="4" name="Rectangle 3"/>
          <p:cNvSpPr/>
          <p:nvPr/>
        </p:nvSpPr>
        <p:spPr bwMode="auto">
          <a:xfrm>
            <a:off x="1195332" y="1917721"/>
            <a:ext cx="914400" cy="430887"/>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mj-lt"/>
              </a:rPr>
              <a:t>1971</a:t>
            </a:r>
          </a:p>
        </p:txBody>
      </p:sp>
      <p:sp>
        <p:nvSpPr>
          <p:cNvPr id="5" name="Rectangle 4"/>
          <p:cNvSpPr/>
          <p:nvPr/>
        </p:nvSpPr>
        <p:spPr bwMode="auto">
          <a:xfrm>
            <a:off x="7511666" y="1917721"/>
            <a:ext cx="914400" cy="430887"/>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mj-lt"/>
              </a:rPr>
              <a:t>2000</a:t>
            </a:r>
          </a:p>
        </p:txBody>
      </p:sp>
      <p:sp>
        <p:nvSpPr>
          <p:cNvPr id="6" name="Rectangle 5"/>
          <p:cNvSpPr/>
          <p:nvPr/>
        </p:nvSpPr>
        <p:spPr bwMode="auto">
          <a:xfrm>
            <a:off x="11239038" y="1917721"/>
            <a:ext cx="1281631" cy="430887"/>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mj-lt"/>
              </a:rPr>
              <a:t>Now</a:t>
            </a:r>
          </a:p>
        </p:txBody>
      </p:sp>
      <p:cxnSp>
        <p:nvCxnSpPr>
          <p:cNvPr id="8" name="Straight Arrow Connector 7"/>
          <p:cNvCxnSpPr/>
          <p:nvPr/>
        </p:nvCxnSpPr>
        <p:spPr bwMode="auto">
          <a:xfrm>
            <a:off x="2109732" y="2133165"/>
            <a:ext cx="5401934" cy="0"/>
          </a:xfrm>
          <a:prstGeom prst="straightConnector1">
            <a:avLst/>
          </a:prstGeom>
          <a:noFill/>
          <a:ln w="9525"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flipV="1">
            <a:off x="8426066" y="2133166"/>
            <a:ext cx="2981901" cy="1"/>
          </a:xfrm>
          <a:prstGeom prst="straightConnector1">
            <a:avLst/>
          </a:prstGeom>
          <a:noFill/>
          <a:ln w="9525"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Picture 2" descr="C:\Users\Scott\_Files\Gigs\2017\NNG\Images\rock climb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2036" y="2348608"/>
            <a:ext cx="2557327" cy="290644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bwMode="auto">
          <a:xfrm>
            <a:off x="3280730" y="5433321"/>
            <a:ext cx="3059935" cy="430887"/>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mj-lt"/>
              </a:rPr>
              <a:t>Meet Challenge</a:t>
            </a:r>
          </a:p>
        </p:txBody>
      </p:sp>
      <p:sp>
        <p:nvSpPr>
          <p:cNvPr id="19" name="Rectangle 18"/>
          <p:cNvSpPr/>
          <p:nvPr/>
        </p:nvSpPr>
        <p:spPr bwMode="auto">
          <a:xfrm>
            <a:off x="8736835" y="5424309"/>
            <a:ext cx="2360362" cy="430887"/>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mj-lt"/>
              </a:rPr>
              <a:t>Get</a:t>
            </a:r>
            <a:r>
              <a:rPr kumimoji="0" lang="en-US" sz="2800" b="1" i="0" u="none" strike="noStrike" cap="none" normalizeH="0" smtClean="0">
                <a:ln>
                  <a:noFill/>
                </a:ln>
                <a:solidFill>
                  <a:schemeClr val="tx1"/>
                </a:solidFill>
                <a:effectLst/>
                <a:latin typeface="+mj-lt"/>
              </a:rPr>
              <a:t> it</a:t>
            </a:r>
            <a:r>
              <a:rPr kumimoji="0" lang="en-US" sz="2800" b="1" i="0" u="none" strike="noStrike" cap="none" normalizeH="0" baseline="0" smtClean="0">
                <a:ln>
                  <a:noFill/>
                </a:ln>
                <a:solidFill>
                  <a:schemeClr val="tx1"/>
                </a:solidFill>
                <a:effectLst/>
                <a:latin typeface="+mj-lt"/>
              </a:rPr>
              <a:t> Done</a:t>
            </a:r>
          </a:p>
        </p:txBody>
      </p:sp>
    </p:spTree>
    <p:extLst>
      <p:ext uri="{BB962C8B-B14F-4D97-AF65-F5344CB8AC3E}">
        <p14:creationId xmlns:p14="http://schemas.microsoft.com/office/powerpoint/2010/main" val="30830006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426" name="Rectangle 2"/>
          <p:cNvSpPr>
            <a:spLocks noGrp="1" noChangeArrowheads="1"/>
          </p:cNvSpPr>
          <p:nvPr>
            <p:ph type="title"/>
          </p:nvPr>
        </p:nvSpPr>
        <p:spPr/>
        <p:txBody>
          <a:bodyPr/>
          <a:lstStyle/>
          <a:p>
            <a:r>
              <a:rPr lang="en-US"/>
              <a:t>Easy to Use </a:t>
            </a:r>
            <a:r>
              <a:rPr lang="en-US" smtClean="0"/>
              <a:t>Correctly and </a:t>
            </a:r>
            <a:r>
              <a:rPr lang="en-US"/>
              <a:t>Hard to Use Incorrectly</a:t>
            </a:r>
          </a:p>
        </p:txBody>
      </p:sp>
      <p:sp>
        <p:nvSpPr>
          <p:cNvPr id="1255427" name="Rectangle 3"/>
          <p:cNvSpPr>
            <a:spLocks noGrp="1" noChangeArrowheads="1"/>
          </p:cNvSpPr>
          <p:nvPr>
            <p:ph type="body" idx="1"/>
          </p:nvPr>
        </p:nvSpPr>
        <p:spPr>
          <a:xfrm>
            <a:off x="1062905" y="1152526"/>
            <a:ext cx="11590193" cy="4281172"/>
          </a:xfrm>
        </p:spPr>
        <p:txBody>
          <a:bodyPr/>
          <a:lstStyle/>
          <a:p>
            <a:r>
              <a:rPr lang="en-US" smtClean="0"/>
              <a:t>Users </a:t>
            </a:r>
            <a:r>
              <a:rPr lang="en-US"/>
              <a:t>typically smart and motivated:</a:t>
            </a:r>
          </a:p>
          <a:p>
            <a:pPr lvl="2"/>
            <a:r>
              <a:rPr lang="en-US" smtClean="0"/>
              <a:t>Experienced </a:t>
            </a:r>
            <a:r>
              <a:rPr lang="en-US"/>
              <a:t>with software.</a:t>
            </a:r>
          </a:p>
          <a:p>
            <a:pPr lvl="2"/>
            <a:r>
              <a:rPr lang="en-US" smtClean="0"/>
              <a:t>Willing </a:t>
            </a:r>
            <a:r>
              <a:rPr lang="en-US"/>
              <a:t>to read </a:t>
            </a:r>
            <a:r>
              <a:rPr lang="en-US" smtClean="0"/>
              <a:t>a little </a:t>
            </a:r>
            <a:r>
              <a:rPr lang="en-US"/>
              <a:t>documentation.</a:t>
            </a:r>
          </a:p>
          <a:p>
            <a:pPr lvl="2"/>
            <a:r>
              <a:rPr lang="en-US" i="1" smtClean="0"/>
              <a:t>Want</a:t>
            </a:r>
            <a:r>
              <a:rPr lang="en-US" smtClean="0"/>
              <a:t> </a:t>
            </a:r>
            <a:r>
              <a:rPr lang="en-US"/>
              <a:t>to use your </a:t>
            </a:r>
            <a:r>
              <a:rPr lang="en-US" smtClean="0"/>
              <a:t>intefaces correctly</a:t>
            </a:r>
            <a:r>
              <a:rPr lang="en-US"/>
              <a:t>.</a:t>
            </a:r>
          </a:p>
          <a:p>
            <a:pPr lvl="2"/>
            <a:r>
              <a:rPr lang="en-US" b="1" smtClean="0">
                <a:solidFill>
                  <a:srgbClr val="0000FF"/>
                </a:solidFill>
              </a:rPr>
              <a:t>If </a:t>
            </a:r>
            <a:r>
              <a:rPr lang="en-US" b="1">
                <a:solidFill>
                  <a:srgbClr val="0000FF"/>
                </a:solidFill>
              </a:rPr>
              <a:t>they </a:t>
            </a:r>
            <a:r>
              <a:rPr lang="en-US" b="1" smtClean="0">
                <a:solidFill>
                  <a:srgbClr val="0000FF"/>
                </a:solidFill>
              </a:rPr>
              <a:t>don’t, </a:t>
            </a:r>
            <a:r>
              <a:rPr lang="en-US" b="1" i="1">
                <a:solidFill>
                  <a:srgbClr val="0000FF"/>
                </a:solidFill>
              </a:rPr>
              <a:t>it’s your fault</a:t>
            </a:r>
            <a:r>
              <a:rPr lang="en-US" b="1">
                <a:solidFill>
                  <a:srgbClr val="0000FF"/>
                </a:solidFill>
              </a:rPr>
              <a:t>.</a:t>
            </a:r>
            <a:endParaRPr lang="en-US"/>
          </a:p>
          <a:p>
            <a:r>
              <a:rPr lang="en-US"/>
              <a:t>Hence:</a:t>
            </a:r>
          </a:p>
          <a:p>
            <a:pPr lvl="2"/>
            <a:r>
              <a:rPr lang="en-US" smtClean="0"/>
              <a:t>Action is possible </a:t>
            </a:r>
            <a:r>
              <a:rPr lang="en-US" smtClean="0">
                <a:latin typeface="Arial Unicode MS"/>
                <a:ea typeface="Arial Unicode MS"/>
                <a:cs typeface="Arial Unicode MS"/>
              </a:rPr>
              <a:t>⇒ </a:t>
            </a:r>
            <a:r>
              <a:rPr lang="en-US" smtClean="0"/>
              <a:t>should </a:t>
            </a:r>
            <a:r>
              <a:rPr lang="en-US"/>
              <a:t>almost always do </a:t>
            </a:r>
            <a:r>
              <a:rPr lang="en-US" smtClean="0"/>
              <a:t>what’s expected.</a:t>
            </a:r>
            <a:endParaRPr lang="en-US"/>
          </a:p>
          <a:p>
            <a:pPr lvl="2"/>
            <a:r>
              <a:rPr lang="en-US" smtClean="0"/>
              <a:t>Action unlikely </a:t>
            </a:r>
            <a:r>
              <a:rPr lang="en-US"/>
              <a:t>to do </a:t>
            </a:r>
            <a:r>
              <a:rPr lang="en-US" smtClean="0"/>
              <a:t>what’s expected </a:t>
            </a:r>
            <a:r>
              <a:rPr lang="en-US" smtClean="0">
                <a:latin typeface="Arial Unicode MS"/>
                <a:ea typeface="Arial Unicode MS"/>
                <a:cs typeface="Arial Unicode MS"/>
              </a:rPr>
              <a:t>⇒</a:t>
            </a:r>
            <a:r>
              <a:rPr lang="en-US" smtClean="0"/>
              <a:t> should </a:t>
            </a:r>
            <a:r>
              <a:rPr lang="en-US"/>
              <a:t>generally be impossible.</a:t>
            </a:r>
          </a:p>
          <a:p>
            <a:r>
              <a:rPr lang="en-US" smtClean="0"/>
              <a:t>Shoot </a:t>
            </a:r>
            <a:r>
              <a:rPr lang="en-US"/>
              <a:t>for Rico Mariani’s “pit of success.”</a:t>
            </a:r>
          </a:p>
        </p:txBody>
      </p:sp>
      <p:sp>
        <p:nvSpPr>
          <p:cNvPr id="6" name="Footer Placeholder 5"/>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7" name="Slide Number Placeholder 6"/>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44</a:t>
            </a:fld>
            <a:endParaRPr lang="en-US" sz="1800" b="1"/>
          </a:p>
        </p:txBody>
      </p:sp>
      <p:sp>
        <p:nvSpPr>
          <p:cNvPr id="8" name="Rounded Rectangle 7"/>
          <p:cNvSpPr/>
          <p:nvPr/>
        </p:nvSpPr>
        <p:spPr bwMode="auto">
          <a:xfrm>
            <a:off x="9424227" y="4029483"/>
            <a:ext cx="2447199" cy="408623"/>
          </a:xfrm>
          <a:prstGeom prst="roundRect">
            <a:avLst/>
          </a:prstGeom>
          <a:solidFill>
            <a:schemeClr val="bg1"/>
          </a:solidFill>
          <a:ln w="25400" cap="flat" cmpd="sng" algn="ctr">
            <a:solidFill>
              <a:srgbClr val="FF0000"/>
            </a:solidFill>
            <a:prstDash val="solid"/>
            <a:round/>
            <a:headEnd type="none" w="med" len="med"/>
            <a:tailEnd type="triangle" w="med" len="lg"/>
          </a:ln>
          <a:effectLst/>
          <a:extLst/>
        </p:spPr>
        <p:txBody>
          <a:bodyPr vert="horz" wrap="square" lIns="91440" tIns="0" rIns="91440" bIns="0" numCol="1" rtlCol="0" anchor="ctr" anchorCtr="0" compatLnSpc="1">
            <a:prstTxWarp prst="textNoShape">
              <a:avLst/>
            </a:prstTxWarp>
            <a:spAutoFit/>
          </a:bodyPr>
          <a:lstStyle/>
          <a:p>
            <a:pPr marR="0" algn="ctr" defTabSz="1019175"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FF0000"/>
                </a:solidFill>
                <a:effectLst/>
                <a:latin typeface="Stencil" panose="040409050D0802020404" pitchFamily="82" charset="0"/>
              </a:rPr>
              <a:t>Consistency</a:t>
            </a:r>
            <a:r>
              <a:rPr kumimoji="0" lang="en-US" sz="2200" b="0" i="0" u="none" strike="noStrike" cap="none" normalizeH="0" baseline="0" smtClean="0">
                <a:ln>
                  <a:noFill/>
                </a:ln>
                <a:solidFill>
                  <a:srgbClr val="FF0000"/>
                </a:solidFill>
                <a:effectLst/>
                <a:latin typeface="Stencil" panose="040409050D0802020404" pitchFamily="82" charset="0"/>
              </a:rPr>
              <a:t>!</a:t>
            </a:r>
          </a:p>
        </p:txBody>
      </p:sp>
    </p:spTree>
    <p:extLst>
      <p:ext uri="{BB962C8B-B14F-4D97-AF65-F5344CB8AC3E}">
        <p14:creationId xmlns:p14="http://schemas.microsoft.com/office/powerpoint/2010/main" val="74412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5427">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55427">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55427">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5542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5427" grpId="0" uiExpand="1" build="p"/>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914454" y="552242"/>
            <a:ext cx="5887093" cy="5887093"/>
            <a:chOff x="3914454" y="1164388"/>
            <a:chExt cx="5887093" cy="5887093"/>
          </a:xfrm>
        </p:grpSpPr>
        <p:sp>
          <p:nvSpPr>
            <p:cNvPr id="3" name="Oval 2"/>
            <p:cNvSpPr/>
            <p:nvPr/>
          </p:nvSpPr>
          <p:spPr bwMode="auto">
            <a:xfrm>
              <a:off x="3914454" y="1164388"/>
              <a:ext cx="5887093" cy="5887093"/>
            </a:xfrm>
            <a:prstGeom prst="ellipse">
              <a:avLst/>
            </a:prstGeom>
            <a:solidFill>
              <a:schemeClr val="accent2"/>
            </a:solidFill>
            <a:ln w="9525" cap="flat" cmpd="sng" algn="ctr">
              <a:solidFill>
                <a:schemeClr val="accent2"/>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4506083" y="1756017"/>
              <a:ext cx="4703835" cy="4703835"/>
            </a:xfrm>
            <a:prstGeom prst="ellipse">
              <a:avLst/>
            </a:prstGeom>
            <a:solidFill>
              <a:schemeClr val="bg1"/>
            </a:solidFill>
            <a:ln w="9525" cap="flat" cmpd="sng" algn="ctr">
              <a:solidFill>
                <a:srgbClr val="FF0000"/>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8" name="Rectangle 7"/>
            <p:cNvSpPr/>
            <p:nvPr/>
          </p:nvSpPr>
          <p:spPr bwMode="auto">
            <a:xfrm rot="19117275">
              <a:off x="4107095" y="3812120"/>
              <a:ext cx="5501811" cy="591629"/>
            </a:xfrm>
            <a:prstGeom prst="rect">
              <a:avLst/>
            </a:prstGeom>
            <a:solidFill>
              <a:schemeClr val="accent2"/>
            </a:solidFill>
            <a:ln w="9525" cap="flat" cmpd="sng" algn="ctr">
              <a:solidFill>
                <a:srgbClr val="FF0000"/>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5133705" y="2678367"/>
              <a:ext cx="3448591" cy="2677656"/>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R="0" algn="ctr" defTabSz="1019175" rtl="0" eaLnBrk="0" fontAlgn="base" latinLnBrk="0" hangingPunct="0">
                <a:lnSpc>
                  <a:spcPct val="100000"/>
                </a:lnSpc>
                <a:spcBef>
                  <a:spcPct val="0"/>
                </a:spcBef>
                <a:spcAft>
                  <a:spcPct val="0"/>
                </a:spcAft>
                <a:buClrTx/>
                <a:buSzTx/>
                <a:buFontTx/>
                <a:buNone/>
                <a:tabLst/>
              </a:pPr>
              <a:r>
                <a:rPr kumimoji="0" lang="en-US" sz="5400" b="0" i="0" u="none" strike="noStrike" cap="none" normalizeH="0" baseline="0" smtClean="0">
                  <a:ln>
                    <a:noFill/>
                  </a:ln>
                  <a:solidFill>
                    <a:schemeClr val="tx1"/>
                  </a:solidFill>
                  <a:effectLst/>
                  <a:latin typeface="+mj-lt"/>
                </a:rPr>
                <a:t>“They’ll figure it out”</a:t>
              </a:r>
            </a:p>
          </p:txBody>
        </p:sp>
      </p:grpSp>
      <p:sp>
        <p:nvSpPr>
          <p:cNvPr id="10" name="Footer Placeholder 9"/>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12" name="Slide Number Placeholder 11"/>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45</a:t>
            </a:fld>
            <a:endParaRPr lang="en-US" sz="1800" b="1"/>
          </a:p>
        </p:txBody>
      </p:sp>
    </p:spTree>
    <p:extLst>
      <p:ext uri="{BB962C8B-B14F-4D97-AF65-F5344CB8AC3E}">
        <p14:creationId xmlns:p14="http://schemas.microsoft.com/office/powerpoint/2010/main" val="22807834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1"/>
            <a:ext cx="13716000" cy="7772400"/>
          </a:xfrm>
          <a:prstGeom prst="rect">
            <a:avLst/>
          </a:prstGeom>
          <a:solidFill>
            <a:schemeClr val="bg2">
              <a:lumMod val="60000"/>
              <a:lumOff val="40000"/>
            </a:schemeClr>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5" name="TextBox 4"/>
          <p:cNvSpPr txBox="1"/>
          <p:nvPr/>
        </p:nvSpPr>
        <p:spPr>
          <a:xfrm>
            <a:off x="1484892" y="2455039"/>
            <a:ext cx="10746216" cy="2862322"/>
          </a:xfrm>
          <a:prstGeom prst="rect">
            <a:avLst/>
          </a:prstGeom>
          <a:noFill/>
          <a:effectLst>
            <a:glow rad="228600">
              <a:schemeClr val="accent6">
                <a:satMod val="175000"/>
                <a:alpha val="40000"/>
              </a:schemeClr>
            </a:glow>
          </a:effectLst>
        </p:spPr>
        <p:txBody>
          <a:bodyPr wrap="square" rtlCol="0">
            <a:spAutoFit/>
          </a:bodyPr>
          <a:lstStyle/>
          <a:p>
            <a:r>
              <a:rPr lang="en-US" sz="18000" smtClean="0">
                <a:solidFill>
                  <a:schemeClr val="bg1"/>
                </a:solidFill>
                <a:effectLst>
                  <a:glow rad="1905000">
                    <a:schemeClr val="accent6">
                      <a:satMod val="175000"/>
                      <a:alpha val="50000"/>
                    </a:schemeClr>
                  </a:glow>
                </a:effectLst>
                <a:latin typeface="MoolBoran" panose="020B0100010101010101" pitchFamily="34" charset="0"/>
                <a:cs typeface="MoolBoran" panose="020B0100010101010101" pitchFamily="34" charset="0"/>
              </a:rPr>
              <a:t>Commitment</a:t>
            </a:r>
            <a:endParaRPr lang="en-US" sz="18000">
              <a:solidFill>
                <a:schemeClr val="bg1"/>
              </a:solidFill>
              <a:effectLst>
                <a:glow rad="1905000">
                  <a:schemeClr val="accent6">
                    <a:satMod val="175000"/>
                    <a:alpha val="50000"/>
                  </a:schemeClr>
                </a:glow>
              </a:effectLst>
              <a:latin typeface="MoolBoran" panose="020B0100010101010101" pitchFamily="34" charset="0"/>
              <a:cs typeface="MoolBoran" panose="020B0100010101010101" pitchFamily="34" charset="0"/>
            </a:endParaRPr>
          </a:p>
        </p:txBody>
      </p:sp>
    </p:spTree>
    <p:extLst>
      <p:ext uri="{BB962C8B-B14F-4D97-AF65-F5344CB8AC3E}">
        <p14:creationId xmlns:p14="http://schemas.microsoft.com/office/powerpoint/2010/main" val="17850676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Insistence vs. Compromise</a:t>
            </a:r>
            <a:endParaRPr lang="en-US" dirty="0"/>
          </a:p>
        </p:txBody>
      </p:sp>
      <p:grpSp>
        <p:nvGrpSpPr>
          <p:cNvPr id="7" name="Group 6"/>
          <p:cNvGrpSpPr/>
          <p:nvPr/>
        </p:nvGrpSpPr>
        <p:grpSpPr>
          <a:xfrm>
            <a:off x="3235909" y="1186413"/>
            <a:ext cx="7244183" cy="5799445"/>
            <a:chOff x="2639908" y="1581434"/>
            <a:chExt cx="6968448" cy="5060667"/>
          </a:xfrm>
        </p:grpSpPr>
        <p:pic>
          <p:nvPicPr>
            <p:cNvPr id="1028" name="Picture 4" descr="Chibi Siegio's anger by crimsonnesnah"/>
            <p:cNvPicPr>
              <a:picLocks noChangeAspect="1" noChangeArrowheads="1"/>
            </p:cNvPicPr>
            <p:nvPr/>
          </p:nvPicPr>
          <p:blipFill rotWithShape="1">
            <a:blip r:embed="rId3">
              <a:extLst>
                <a:ext uri="{28A0092B-C50C-407E-A947-70E740481C1C}">
                  <a14:useLocalDpi xmlns:a14="http://schemas.microsoft.com/office/drawing/2010/main" val="0"/>
                </a:ext>
              </a:extLst>
            </a:blip>
            <a:srcRect t="32494"/>
            <a:stretch/>
          </p:blipFill>
          <p:spPr bwMode="auto">
            <a:xfrm>
              <a:off x="2639909" y="1637731"/>
              <a:ext cx="6968447" cy="50043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2639908" y="1637731"/>
              <a:ext cx="2600832" cy="225188"/>
            </a:xfrm>
            <a:prstGeom prst="rect">
              <a:avLst/>
            </a:prstGeom>
            <a:solidFill>
              <a:schemeClr val="bg1"/>
            </a:solidFill>
            <a:ln w="9525" cap="flat" cmpd="sng" algn="ctr">
              <a:no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p:txBody>
        </p:sp>
        <p:sp>
          <p:nvSpPr>
            <p:cNvPr id="9" name="Rectangle 8"/>
            <p:cNvSpPr/>
            <p:nvPr/>
          </p:nvSpPr>
          <p:spPr bwMode="auto">
            <a:xfrm>
              <a:off x="6832600" y="1637731"/>
              <a:ext cx="2775756" cy="225188"/>
            </a:xfrm>
            <a:prstGeom prst="rect">
              <a:avLst/>
            </a:prstGeom>
            <a:solidFill>
              <a:schemeClr val="bg1"/>
            </a:solidFill>
            <a:ln w="9525" cap="flat" cmpd="sng" algn="ctr">
              <a:no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p:txBody>
        </p:sp>
        <p:sp>
          <p:nvSpPr>
            <p:cNvPr id="10" name="Rectangle 9"/>
            <p:cNvSpPr/>
            <p:nvPr/>
          </p:nvSpPr>
          <p:spPr bwMode="auto">
            <a:xfrm>
              <a:off x="5240740" y="1581434"/>
              <a:ext cx="1642660" cy="112594"/>
            </a:xfrm>
            <a:prstGeom prst="rect">
              <a:avLst/>
            </a:prstGeom>
            <a:solidFill>
              <a:schemeClr val="bg1"/>
            </a:solidFill>
            <a:ln w="9525" cap="flat" cmpd="sng" algn="ctr">
              <a:no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p:txBody>
        </p:sp>
      </p:grpSp>
      <p:sp>
        <p:nvSpPr>
          <p:cNvPr id="3" name="Footer Placeholder 2"/>
          <p:cNvSpPr>
            <a:spLocks noGrp="1"/>
          </p:cNvSpPr>
          <p:nvPr>
            <p:ph type="ftr" sz="quarter" idx="10"/>
          </p:nvPr>
        </p:nvSpPr>
        <p:spPr/>
        <p:txBody>
          <a:bodyPr/>
          <a:lstStyle/>
          <a:p>
            <a:pPr>
              <a:defRPr/>
            </a:pPr>
            <a:r>
              <a:rPr lang="en-US" dirty="0" smtClean="0"/>
              <a:t>Scott Meyers, Software Development Consultant</a:t>
            </a:r>
            <a:br>
              <a:rPr lang="en-US" dirty="0" smtClean="0"/>
            </a:br>
            <a:r>
              <a:rPr lang="en-US" dirty="0" smtClean="0">
                <a:latin typeface="Arial" charset="0"/>
              </a:rPr>
              <a:t>http://www.aristeia.com/</a:t>
            </a:r>
            <a:endParaRPr lang="en-US" dirty="0">
              <a:latin typeface="Arial" charset="0"/>
            </a:endParaRPr>
          </a:p>
        </p:txBody>
      </p:sp>
      <p:sp>
        <p:nvSpPr>
          <p:cNvPr id="8" name="Slide Number Placeholder 7"/>
          <p:cNvSpPr>
            <a:spLocks noGrp="1"/>
          </p:cNvSpPr>
          <p:nvPr>
            <p:ph type="sldNum" sz="quarter" idx="11"/>
          </p:nvPr>
        </p:nvSpPr>
        <p:spPr/>
        <p:txBody>
          <a:bodyPr/>
          <a:lstStyle/>
          <a:p>
            <a:pPr>
              <a:defRPr/>
            </a:pPr>
            <a:r>
              <a:rPr lang="en-US" dirty="0" smtClean="0"/>
              <a:t>© 2017 Scott Meyers, all rights reserved.</a:t>
            </a:r>
            <a:br>
              <a:rPr lang="en-US" dirty="0" smtClean="0"/>
            </a:br>
            <a:r>
              <a:rPr lang="en-US" sz="1400" b="1" dirty="0" smtClean="0"/>
              <a:t>Slide </a:t>
            </a:r>
            <a:fld id="{97168A6C-AE0E-4785-9317-13C9221CCF9B}" type="slidenum">
              <a:rPr lang="en-US" sz="1800" b="1" smtClean="0"/>
              <a:pPr>
                <a:defRPr/>
              </a:pPr>
              <a:t>47</a:t>
            </a:fld>
            <a:endParaRPr lang="en-US" sz="1800" b="1" dirty="0"/>
          </a:p>
        </p:txBody>
      </p:sp>
    </p:spTree>
    <p:extLst>
      <p:ext uri="{BB962C8B-B14F-4D97-AF65-F5344CB8AC3E}">
        <p14:creationId xmlns:p14="http://schemas.microsoft.com/office/powerpoint/2010/main" val="33562928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Optimization</a:t>
            </a:r>
            <a:endParaRPr lang="en-US" dirty="0"/>
          </a:p>
        </p:txBody>
      </p:sp>
      <p:grpSp>
        <p:nvGrpSpPr>
          <p:cNvPr id="18" name="Group 17"/>
          <p:cNvGrpSpPr/>
          <p:nvPr/>
        </p:nvGrpSpPr>
        <p:grpSpPr>
          <a:xfrm>
            <a:off x="1093015" y="1409557"/>
            <a:ext cx="4386266" cy="3425710"/>
            <a:chOff x="1093015" y="1846293"/>
            <a:chExt cx="4386266" cy="3425710"/>
          </a:xfrm>
        </p:grpSpPr>
        <p:grpSp>
          <p:nvGrpSpPr>
            <p:cNvPr id="16" name="Group 15"/>
            <p:cNvGrpSpPr/>
            <p:nvPr/>
          </p:nvGrpSpPr>
          <p:grpSpPr>
            <a:xfrm>
              <a:off x="1093015" y="1846293"/>
              <a:ext cx="2122998" cy="3425710"/>
              <a:chOff x="1093015" y="1846294"/>
              <a:chExt cx="2122998" cy="3425710"/>
            </a:xfrm>
          </p:grpSpPr>
          <p:sp>
            <p:nvSpPr>
              <p:cNvPr id="7" name="Rectangle 6"/>
              <p:cNvSpPr/>
              <p:nvPr/>
            </p:nvSpPr>
            <p:spPr bwMode="auto">
              <a:xfrm>
                <a:off x="1093015" y="4256341"/>
                <a:ext cx="2122998" cy="1015663"/>
              </a:xfrm>
              <a:prstGeom prst="rect">
                <a:avLst/>
              </a:prstGeom>
              <a:solidFill>
                <a:schemeClr val="accent6">
                  <a:lumMod val="40000"/>
                  <a:lumOff val="60000"/>
                </a:schemeClr>
              </a:solidFill>
              <a:ln w="9525" cap="flat" cmpd="sng" algn="ctr">
                <a:solidFill>
                  <a:schemeClr val="tx1"/>
                </a:solidFill>
                <a:prstDash val="solid"/>
                <a:round/>
                <a:headEnd type="none" w="med" len="med"/>
                <a:tailEnd type="triangle" w="med" len="lg"/>
              </a:ln>
              <a:effectLst/>
              <a:extLst/>
            </p:spPr>
            <p:txBody>
              <a:bodyPr vert="horz" wrap="square" lIns="91440" tIns="0" rIns="0" bIns="0" numCol="1" rtlCol="0" anchor="ctr" anchorCtr="0" compatLnSpc="1">
                <a:prstTxWarp prst="textNoShape">
                  <a:avLst/>
                </a:prstTxWarp>
                <a:spAutoFit/>
              </a:bodyPr>
              <a:lstStyle/>
              <a:p>
                <a:pPr algn="l"/>
                <a:r>
                  <a:rPr lang="en-US" sz="2200" dirty="0" smtClean="0">
                    <a:latin typeface="+mn-lt"/>
                  </a:rPr>
                  <a:t>Efficient</a:t>
                </a:r>
                <a:endParaRPr lang="en-US" sz="2200" dirty="0">
                  <a:latin typeface="+mn-lt"/>
                </a:endParaRPr>
              </a:p>
              <a:p>
                <a:pPr algn="l"/>
                <a:r>
                  <a:rPr lang="en-US" sz="2200" dirty="0">
                    <a:latin typeface="+mn-lt"/>
                  </a:rPr>
                  <a:t>Consistent</a:t>
                </a:r>
              </a:p>
              <a:p>
                <a:pPr algn="l"/>
                <a:r>
                  <a:rPr lang="en-US" sz="2200" dirty="0">
                    <a:latin typeface="+mn-lt"/>
                  </a:rPr>
                  <a:t>Good </a:t>
                </a:r>
                <a:r>
                  <a:rPr lang="en-US" sz="2200" dirty="0" smtClean="0">
                    <a:latin typeface="+mn-lt"/>
                  </a:rPr>
                  <a:t>Interfaces</a:t>
                </a:r>
                <a:endParaRPr lang="en-US" sz="2200" dirty="0">
                  <a:latin typeface="+mn-lt"/>
                </a:endParaRPr>
              </a:p>
            </p:txBody>
          </p:sp>
          <p:sp>
            <p:nvSpPr>
              <p:cNvPr id="9" name="Rectangle 8"/>
              <p:cNvSpPr/>
              <p:nvPr/>
            </p:nvSpPr>
            <p:spPr bwMode="auto">
              <a:xfrm>
                <a:off x="1093015" y="1846294"/>
                <a:ext cx="2122998" cy="1015663"/>
              </a:xfrm>
              <a:prstGeom prst="rect">
                <a:avLst/>
              </a:prstGeom>
              <a:solidFill>
                <a:schemeClr val="bg2">
                  <a:lumMod val="20000"/>
                  <a:lumOff val="80000"/>
                </a:schemeClr>
              </a:solidFill>
              <a:ln w="9525" cap="flat" cmpd="sng" algn="ctr">
                <a:solidFill>
                  <a:schemeClr val="tx1"/>
                </a:solidFill>
                <a:prstDash val="solid"/>
                <a:round/>
                <a:headEnd type="none" w="med" len="med"/>
                <a:tailEnd type="triangle" w="med" len="lg"/>
              </a:ln>
              <a:effectLst/>
              <a:extLst/>
            </p:spPr>
            <p:txBody>
              <a:bodyPr vert="horz" wrap="square" lIns="91440" tIns="0" rIns="0" bIns="0" numCol="1" rtlCol="0" anchor="ctr" anchorCtr="0" compatLnSpc="1">
                <a:prstTxWarp prst="textNoShape">
                  <a:avLst/>
                </a:prstTxWarp>
                <a:spAutoFit/>
              </a:bodyPr>
              <a:lstStyle/>
              <a:p>
                <a:pPr algn="l"/>
                <a:r>
                  <a:rPr lang="en-US" sz="2200" dirty="0" smtClean="0">
                    <a:latin typeface="+mn-lt"/>
                  </a:rPr>
                  <a:t>Efficient</a:t>
                </a:r>
                <a:endParaRPr lang="en-US" sz="2200" dirty="0">
                  <a:latin typeface="+mn-lt"/>
                </a:endParaRPr>
              </a:p>
              <a:p>
                <a:pPr algn="l"/>
                <a:r>
                  <a:rPr lang="en-US" sz="2200" dirty="0">
                    <a:latin typeface="+mn-lt"/>
                  </a:rPr>
                  <a:t>Consistent</a:t>
                </a:r>
              </a:p>
              <a:p>
                <a:pPr algn="l"/>
                <a:r>
                  <a:rPr lang="en-US" sz="2200" dirty="0">
                    <a:latin typeface="+mn-lt"/>
                  </a:rPr>
                  <a:t>Good </a:t>
                </a:r>
                <a:r>
                  <a:rPr lang="en-US" sz="2200" dirty="0" smtClean="0">
                    <a:latin typeface="+mn-lt"/>
                  </a:rPr>
                  <a:t>Interfaces</a:t>
                </a:r>
                <a:endParaRPr lang="en-US" sz="2200" dirty="0">
                  <a:latin typeface="+mn-lt"/>
                </a:endParaRPr>
              </a:p>
            </p:txBody>
          </p:sp>
          <p:sp>
            <p:nvSpPr>
              <p:cNvPr id="11" name="Rectangle 10"/>
              <p:cNvSpPr/>
              <p:nvPr/>
            </p:nvSpPr>
            <p:spPr bwMode="auto">
              <a:xfrm>
                <a:off x="1093015" y="3051318"/>
                <a:ext cx="2122998" cy="1015663"/>
              </a:xfrm>
              <a:prstGeom prst="rect">
                <a:avLst/>
              </a:prstGeom>
              <a:solidFill>
                <a:schemeClr val="accent1">
                  <a:lumMod val="60000"/>
                  <a:lumOff val="40000"/>
                </a:schemeClr>
              </a:solidFill>
              <a:ln w="9525" cap="flat" cmpd="sng" algn="ctr">
                <a:solidFill>
                  <a:schemeClr val="tx1"/>
                </a:solidFill>
                <a:prstDash val="solid"/>
                <a:round/>
                <a:headEnd type="none" w="med" len="med"/>
                <a:tailEnd type="triangle" w="med" len="lg"/>
              </a:ln>
              <a:effectLst/>
              <a:extLst/>
            </p:spPr>
            <p:txBody>
              <a:bodyPr vert="horz" wrap="square" lIns="91440" tIns="0" rIns="0" bIns="0" numCol="1" rtlCol="0" anchor="ctr" anchorCtr="0" compatLnSpc="1">
                <a:prstTxWarp prst="textNoShape">
                  <a:avLst/>
                </a:prstTxWarp>
                <a:spAutoFit/>
              </a:bodyPr>
              <a:lstStyle/>
              <a:p>
                <a:pPr algn="l"/>
                <a:r>
                  <a:rPr lang="en-US" sz="2200" dirty="0" smtClean="0">
                    <a:latin typeface="+mn-lt"/>
                  </a:rPr>
                  <a:t>Efficient</a:t>
                </a:r>
                <a:endParaRPr lang="en-US" sz="2200" dirty="0">
                  <a:latin typeface="+mn-lt"/>
                </a:endParaRPr>
              </a:p>
              <a:p>
                <a:pPr algn="l"/>
                <a:r>
                  <a:rPr lang="en-US" sz="2200" dirty="0">
                    <a:latin typeface="+mn-lt"/>
                  </a:rPr>
                  <a:t>Consistent</a:t>
                </a:r>
              </a:p>
              <a:p>
                <a:pPr algn="l"/>
                <a:r>
                  <a:rPr lang="en-US" sz="2200" dirty="0">
                    <a:latin typeface="+mn-lt"/>
                  </a:rPr>
                  <a:t>Good </a:t>
                </a:r>
                <a:r>
                  <a:rPr lang="en-US" sz="2200" dirty="0" smtClean="0">
                    <a:latin typeface="+mn-lt"/>
                  </a:rPr>
                  <a:t>Interfaces</a:t>
                </a:r>
                <a:endParaRPr lang="en-US" sz="2200" dirty="0">
                  <a:latin typeface="+mn-lt"/>
                </a:endParaRPr>
              </a:p>
            </p:txBody>
          </p:sp>
        </p:grpSp>
        <p:grpSp>
          <p:nvGrpSpPr>
            <p:cNvPr id="17" name="Group 16"/>
            <p:cNvGrpSpPr/>
            <p:nvPr/>
          </p:nvGrpSpPr>
          <p:grpSpPr>
            <a:xfrm>
              <a:off x="3356283" y="1846293"/>
              <a:ext cx="2122998" cy="3425710"/>
              <a:chOff x="3356283" y="1846293"/>
              <a:chExt cx="2122998" cy="3425710"/>
            </a:xfrm>
          </p:grpSpPr>
          <p:sp>
            <p:nvSpPr>
              <p:cNvPr id="10" name="Rectangle 9"/>
              <p:cNvSpPr/>
              <p:nvPr/>
            </p:nvSpPr>
            <p:spPr bwMode="auto">
              <a:xfrm>
                <a:off x="3356283" y="1846293"/>
                <a:ext cx="2122998" cy="1015663"/>
              </a:xfrm>
              <a:prstGeom prst="rect">
                <a:avLst/>
              </a:prstGeom>
              <a:solidFill>
                <a:schemeClr val="bg1">
                  <a:lumMod val="95000"/>
                </a:schemeClr>
              </a:solidFill>
              <a:ln w="9525" cap="flat" cmpd="sng" algn="ctr">
                <a:solidFill>
                  <a:schemeClr val="tx1"/>
                </a:solidFill>
                <a:prstDash val="solid"/>
                <a:round/>
                <a:headEnd type="none" w="med" len="med"/>
                <a:tailEnd type="triangle" w="med" len="lg"/>
              </a:ln>
              <a:effectLst/>
              <a:extLst/>
            </p:spPr>
            <p:txBody>
              <a:bodyPr vert="horz" wrap="square" lIns="91440" tIns="0" rIns="0" bIns="0" numCol="1" rtlCol="0" anchor="ctr" anchorCtr="0" compatLnSpc="1">
                <a:prstTxWarp prst="textNoShape">
                  <a:avLst/>
                </a:prstTxWarp>
                <a:spAutoFit/>
              </a:bodyPr>
              <a:lstStyle/>
              <a:p>
                <a:pPr algn="l"/>
                <a:r>
                  <a:rPr lang="en-US" sz="2200" dirty="0" smtClean="0">
                    <a:latin typeface="+mn-lt"/>
                  </a:rPr>
                  <a:t>Efficient</a:t>
                </a:r>
                <a:endParaRPr lang="en-US" sz="2200" dirty="0">
                  <a:latin typeface="+mn-lt"/>
                </a:endParaRPr>
              </a:p>
              <a:p>
                <a:pPr algn="l"/>
                <a:r>
                  <a:rPr lang="en-US" sz="2200" dirty="0">
                    <a:latin typeface="+mn-lt"/>
                  </a:rPr>
                  <a:t>Consistent</a:t>
                </a:r>
              </a:p>
              <a:p>
                <a:pPr algn="l"/>
                <a:r>
                  <a:rPr lang="en-US" sz="2200" dirty="0">
                    <a:latin typeface="+mn-lt"/>
                  </a:rPr>
                  <a:t>Good </a:t>
                </a:r>
                <a:r>
                  <a:rPr lang="en-US" sz="2200" dirty="0" smtClean="0">
                    <a:latin typeface="+mn-lt"/>
                  </a:rPr>
                  <a:t>Interfaces</a:t>
                </a:r>
                <a:endParaRPr lang="en-US" sz="2200" dirty="0">
                  <a:latin typeface="+mn-lt"/>
                </a:endParaRPr>
              </a:p>
            </p:txBody>
          </p:sp>
          <p:sp>
            <p:nvSpPr>
              <p:cNvPr id="12" name="Rectangle 11"/>
              <p:cNvSpPr/>
              <p:nvPr/>
            </p:nvSpPr>
            <p:spPr bwMode="auto">
              <a:xfrm>
                <a:off x="3356283" y="4256340"/>
                <a:ext cx="2122998" cy="1015663"/>
              </a:xfrm>
              <a:prstGeom prst="rect">
                <a:avLst/>
              </a:prstGeom>
              <a:solidFill>
                <a:srgbClr val="92D050"/>
              </a:solidFill>
              <a:ln w="9525" cap="flat" cmpd="sng" algn="ctr">
                <a:solidFill>
                  <a:schemeClr val="tx1"/>
                </a:solidFill>
                <a:prstDash val="solid"/>
                <a:round/>
                <a:headEnd type="none" w="med" len="med"/>
                <a:tailEnd type="triangle" w="med" len="lg"/>
              </a:ln>
              <a:effectLst/>
              <a:extLst/>
            </p:spPr>
            <p:txBody>
              <a:bodyPr vert="horz" wrap="square" lIns="91440" tIns="0" rIns="0" bIns="0" numCol="1" rtlCol="0" anchor="ctr" anchorCtr="0" compatLnSpc="1">
                <a:prstTxWarp prst="textNoShape">
                  <a:avLst/>
                </a:prstTxWarp>
                <a:spAutoFit/>
              </a:bodyPr>
              <a:lstStyle/>
              <a:p>
                <a:pPr algn="l"/>
                <a:r>
                  <a:rPr lang="en-US" sz="2200" dirty="0" smtClean="0">
                    <a:latin typeface="+mn-lt"/>
                  </a:rPr>
                  <a:t>Efficient</a:t>
                </a:r>
                <a:endParaRPr lang="en-US" sz="2200" dirty="0">
                  <a:latin typeface="+mn-lt"/>
                </a:endParaRPr>
              </a:p>
              <a:p>
                <a:pPr algn="l"/>
                <a:r>
                  <a:rPr lang="en-US" sz="2200" dirty="0">
                    <a:latin typeface="+mn-lt"/>
                  </a:rPr>
                  <a:t>Consistent</a:t>
                </a:r>
              </a:p>
              <a:p>
                <a:pPr algn="l"/>
                <a:r>
                  <a:rPr lang="en-US" sz="2200" dirty="0">
                    <a:latin typeface="+mn-lt"/>
                  </a:rPr>
                  <a:t>Good </a:t>
                </a:r>
                <a:r>
                  <a:rPr lang="en-US" sz="2200" dirty="0" smtClean="0">
                    <a:latin typeface="+mn-lt"/>
                  </a:rPr>
                  <a:t>Interfaces</a:t>
                </a:r>
                <a:endParaRPr lang="en-US" sz="2200" dirty="0">
                  <a:latin typeface="+mn-lt"/>
                </a:endParaRPr>
              </a:p>
            </p:txBody>
          </p:sp>
          <p:sp>
            <p:nvSpPr>
              <p:cNvPr id="13" name="Rectangle 12"/>
              <p:cNvSpPr/>
              <p:nvPr/>
            </p:nvSpPr>
            <p:spPr bwMode="auto">
              <a:xfrm>
                <a:off x="3356283" y="3051317"/>
                <a:ext cx="2122998" cy="1015663"/>
              </a:xfrm>
              <a:prstGeom prst="rect">
                <a:avLst/>
              </a:prstGeom>
              <a:solidFill>
                <a:srgbClr val="FFCC66"/>
              </a:solidFill>
              <a:ln w="9525" cap="flat" cmpd="sng" algn="ctr">
                <a:solidFill>
                  <a:schemeClr val="tx1"/>
                </a:solidFill>
                <a:prstDash val="solid"/>
                <a:round/>
                <a:headEnd type="none" w="med" len="med"/>
                <a:tailEnd type="triangle" w="med" len="lg"/>
              </a:ln>
              <a:effectLst/>
              <a:extLst/>
            </p:spPr>
            <p:txBody>
              <a:bodyPr vert="horz" wrap="square" lIns="91440" tIns="0" rIns="0" bIns="0" numCol="1" rtlCol="0" anchor="ctr" anchorCtr="0" compatLnSpc="1">
                <a:prstTxWarp prst="textNoShape">
                  <a:avLst/>
                </a:prstTxWarp>
                <a:spAutoFit/>
              </a:bodyPr>
              <a:lstStyle/>
              <a:p>
                <a:pPr algn="l"/>
                <a:r>
                  <a:rPr lang="en-US" sz="2200" dirty="0" smtClean="0">
                    <a:latin typeface="+mn-lt"/>
                  </a:rPr>
                  <a:t>Efficient</a:t>
                </a:r>
                <a:endParaRPr lang="en-US" sz="2200" dirty="0">
                  <a:latin typeface="+mn-lt"/>
                </a:endParaRPr>
              </a:p>
              <a:p>
                <a:pPr algn="l"/>
                <a:r>
                  <a:rPr lang="en-US" sz="2200" dirty="0">
                    <a:latin typeface="+mn-lt"/>
                  </a:rPr>
                  <a:t>Consistent</a:t>
                </a:r>
              </a:p>
              <a:p>
                <a:pPr algn="l"/>
                <a:r>
                  <a:rPr lang="en-US" sz="2200" dirty="0">
                    <a:latin typeface="+mn-lt"/>
                  </a:rPr>
                  <a:t>Good </a:t>
                </a:r>
                <a:r>
                  <a:rPr lang="en-US" sz="2200" dirty="0" smtClean="0">
                    <a:latin typeface="+mn-lt"/>
                  </a:rPr>
                  <a:t>Interfaces</a:t>
                </a:r>
                <a:endParaRPr lang="en-US" sz="2200" dirty="0">
                  <a:latin typeface="+mn-lt"/>
                </a:endParaRPr>
              </a:p>
            </p:txBody>
          </p:sp>
        </p:grpSp>
      </p:grpSp>
      <p:sp>
        <p:nvSpPr>
          <p:cNvPr id="14" name="Rectangle 13"/>
          <p:cNvSpPr/>
          <p:nvPr/>
        </p:nvSpPr>
        <p:spPr bwMode="auto">
          <a:xfrm>
            <a:off x="7549135" y="1409557"/>
            <a:ext cx="4859080" cy="3425710"/>
          </a:xfrm>
          <a:prstGeom prst="rect">
            <a:avLst/>
          </a:prstGeom>
          <a:solidFill>
            <a:schemeClr val="bg1">
              <a:lumMod val="85000"/>
            </a:schemeClr>
          </a:solidFill>
          <a:ln w="9525" cap="flat" cmpd="sng" algn="ctr">
            <a:solidFill>
              <a:schemeClr val="tx1"/>
            </a:solidFill>
            <a:prstDash val="solid"/>
            <a:round/>
            <a:headEnd type="none" w="med" len="med"/>
            <a:tailEnd type="triangle" w="med" len="lg"/>
          </a:ln>
          <a:effectLst/>
          <a:extLst/>
        </p:spPr>
        <p:txBody>
          <a:bodyPr vert="horz" wrap="square" lIns="91440" tIns="0" rIns="0" bIns="0" numCol="1" rtlCol="0" anchor="ctr" anchorCtr="0" compatLnSpc="1">
            <a:prstTxWarp prst="textNoShape">
              <a:avLst/>
            </a:prstTxWarp>
            <a:noAutofit/>
          </a:bodyPr>
          <a:lstStyle/>
          <a:p>
            <a:pPr>
              <a:lnSpc>
                <a:spcPct val="200000"/>
              </a:lnSpc>
            </a:pPr>
            <a:r>
              <a:rPr lang="en-US" sz="2400" dirty="0" smtClean="0">
                <a:latin typeface="+mn-lt"/>
              </a:rPr>
              <a:t>Efficient?</a:t>
            </a:r>
            <a:endParaRPr lang="en-US" sz="2400" dirty="0">
              <a:latin typeface="+mn-lt"/>
            </a:endParaRPr>
          </a:p>
          <a:p>
            <a:pPr>
              <a:lnSpc>
                <a:spcPct val="200000"/>
              </a:lnSpc>
            </a:pPr>
            <a:r>
              <a:rPr lang="en-US" sz="2400" dirty="0">
                <a:latin typeface="+mn-lt"/>
              </a:rPr>
              <a:t>Consistent?</a:t>
            </a:r>
          </a:p>
          <a:p>
            <a:pPr>
              <a:lnSpc>
                <a:spcPct val="200000"/>
              </a:lnSpc>
            </a:pPr>
            <a:r>
              <a:rPr lang="en-US" sz="2400" dirty="0">
                <a:latin typeface="+mn-lt"/>
              </a:rPr>
              <a:t>Good Interfaces?</a:t>
            </a:r>
          </a:p>
        </p:txBody>
      </p:sp>
      <p:sp>
        <p:nvSpPr>
          <p:cNvPr id="15" name="Right Arrow 14"/>
          <p:cNvSpPr/>
          <p:nvPr/>
        </p:nvSpPr>
        <p:spPr bwMode="auto">
          <a:xfrm>
            <a:off x="6010591" y="2324577"/>
            <a:ext cx="1116418" cy="1595670"/>
          </a:xfrm>
          <a:prstGeom prst="rightArrow">
            <a:avLst/>
          </a:prstGeom>
          <a:noFill/>
          <a:ln w="9525" cap="flat" cmpd="sng" algn="ctr">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p:txBody>
      </p:sp>
      <p:sp>
        <p:nvSpPr>
          <p:cNvPr id="19" name="TextBox 18"/>
          <p:cNvSpPr txBox="1"/>
          <p:nvPr/>
        </p:nvSpPr>
        <p:spPr>
          <a:xfrm>
            <a:off x="8753019" y="4955592"/>
            <a:ext cx="2451312" cy="430887"/>
          </a:xfrm>
          <a:prstGeom prst="rect">
            <a:avLst/>
          </a:prstGeom>
          <a:noFill/>
        </p:spPr>
        <p:txBody>
          <a:bodyPr wrap="none" rtlCol="0">
            <a:spAutoFit/>
          </a:bodyPr>
          <a:lstStyle/>
          <a:p>
            <a:r>
              <a:rPr lang="en-US" sz="2200" b="1" dirty="0" smtClean="0">
                <a:latin typeface="+mj-lt"/>
              </a:rPr>
              <a:t>Complete System</a:t>
            </a:r>
            <a:endParaRPr lang="en-US" sz="2200" b="1" dirty="0">
              <a:latin typeface="+mj-lt"/>
            </a:endParaRPr>
          </a:p>
        </p:txBody>
      </p:sp>
      <p:sp>
        <p:nvSpPr>
          <p:cNvPr id="20" name="TextBox 19"/>
          <p:cNvSpPr txBox="1"/>
          <p:nvPr/>
        </p:nvSpPr>
        <p:spPr>
          <a:xfrm>
            <a:off x="2367467" y="4955592"/>
            <a:ext cx="1837362" cy="430887"/>
          </a:xfrm>
          <a:prstGeom prst="rect">
            <a:avLst/>
          </a:prstGeom>
          <a:noFill/>
        </p:spPr>
        <p:txBody>
          <a:bodyPr wrap="none" rtlCol="0">
            <a:spAutoFit/>
          </a:bodyPr>
          <a:lstStyle/>
          <a:p>
            <a:r>
              <a:rPr lang="en-US" sz="2200" b="1" dirty="0" smtClean="0">
                <a:latin typeface="+mj-lt"/>
              </a:rPr>
              <a:t>System Parts</a:t>
            </a:r>
            <a:endParaRPr lang="en-US" sz="2200" b="1" dirty="0">
              <a:latin typeface="+mj-lt"/>
            </a:endParaRPr>
          </a:p>
        </p:txBody>
      </p:sp>
      <p:sp>
        <p:nvSpPr>
          <p:cNvPr id="21" name="TextBox 20"/>
          <p:cNvSpPr txBox="1"/>
          <p:nvPr/>
        </p:nvSpPr>
        <p:spPr>
          <a:xfrm>
            <a:off x="3181593" y="5759348"/>
            <a:ext cx="7352815" cy="800219"/>
          </a:xfrm>
          <a:prstGeom prst="rect">
            <a:avLst/>
          </a:prstGeom>
          <a:solidFill>
            <a:srgbClr val="FFFF00"/>
          </a:solidFill>
          <a:ln w="25400">
            <a:solidFill>
              <a:schemeClr val="tx1"/>
            </a:solidFill>
          </a:ln>
        </p:spPr>
        <p:txBody>
          <a:bodyPr wrap="square" tIns="182880" bIns="182880" rtlCol="0">
            <a:spAutoFit/>
          </a:bodyPr>
          <a:lstStyle/>
          <a:p>
            <a:r>
              <a:rPr lang="en-US" sz="2800" dirty="0">
                <a:latin typeface="+mn-lt"/>
              </a:rPr>
              <a:t>Overall result is </a:t>
            </a:r>
            <a:r>
              <a:rPr lang="en-US" sz="2800" i="1" dirty="0">
                <a:latin typeface="+mn-lt"/>
              </a:rPr>
              <a:t>everybody’s</a:t>
            </a:r>
            <a:r>
              <a:rPr lang="en-US" sz="2800" dirty="0">
                <a:latin typeface="+mn-lt"/>
              </a:rPr>
              <a:t> responsibility</a:t>
            </a:r>
            <a:r>
              <a:rPr lang="en-US" sz="2800" dirty="0" smtClean="0">
                <a:latin typeface="+mn-lt"/>
              </a:rPr>
              <a:t>.</a:t>
            </a:r>
            <a:endParaRPr lang="en-US" sz="2800" dirty="0">
              <a:latin typeface="+mn-lt"/>
            </a:endParaRPr>
          </a:p>
        </p:txBody>
      </p:sp>
      <p:sp>
        <p:nvSpPr>
          <p:cNvPr id="3" name="Footer Placeholder 2"/>
          <p:cNvSpPr>
            <a:spLocks noGrp="1"/>
          </p:cNvSpPr>
          <p:nvPr>
            <p:ph type="ftr" sz="quarter" idx="10"/>
          </p:nvPr>
        </p:nvSpPr>
        <p:spPr/>
        <p:txBody>
          <a:bodyPr/>
          <a:lstStyle/>
          <a:p>
            <a:pPr>
              <a:defRPr/>
            </a:pPr>
            <a:r>
              <a:rPr lang="en-US" dirty="0" smtClean="0"/>
              <a:t>Scott Meyers, Software Development Consultant</a:t>
            </a:r>
            <a:br>
              <a:rPr lang="en-US" dirty="0" smtClean="0"/>
            </a:br>
            <a:r>
              <a:rPr lang="en-US" dirty="0" smtClean="0">
                <a:latin typeface="Arial" charset="0"/>
              </a:rPr>
              <a:t>http://www.aristeia.com/</a:t>
            </a:r>
            <a:endParaRPr lang="en-US" dirty="0">
              <a:latin typeface="Arial" charset="0"/>
            </a:endParaRPr>
          </a:p>
        </p:txBody>
      </p:sp>
      <p:sp>
        <p:nvSpPr>
          <p:cNvPr id="6" name="Slide Number Placeholder 5"/>
          <p:cNvSpPr>
            <a:spLocks noGrp="1"/>
          </p:cNvSpPr>
          <p:nvPr>
            <p:ph type="sldNum" sz="quarter" idx="11"/>
          </p:nvPr>
        </p:nvSpPr>
        <p:spPr/>
        <p:txBody>
          <a:bodyPr/>
          <a:lstStyle/>
          <a:p>
            <a:pPr>
              <a:defRPr/>
            </a:pPr>
            <a:r>
              <a:rPr lang="en-US" dirty="0" smtClean="0"/>
              <a:t>© 2017 Scott Meyers, all rights reserved.</a:t>
            </a:r>
            <a:br>
              <a:rPr lang="en-US" dirty="0" smtClean="0"/>
            </a:br>
            <a:r>
              <a:rPr lang="en-US" sz="1400" b="1" dirty="0" smtClean="0"/>
              <a:t>Slide </a:t>
            </a:r>
            <a:fld id="{97168A6C-AE0E-4785-9317-13C9221CCF9B}" type="slidenum">
              <a:rPr lang="en-US" sz="1800" b="1" smtClean="0"/>
              <a:pPr>
                <a:defRPr/>
              </a:pPr>
              <a:t>48</a:t>
            </a:fld>
            <a:endParaRPr lang="en-US" sz="1800" b="1" dirty="0"/>
          </a:p>
        </p:txBody>
      </p:sp>
    </p:spTree>
    <p:extLst>
      <p:ext uri="{BB962C8B-B14F-4D97-AF65-F5344CB8AC3E}">
        <p14:creationId xmlns:p14="http://schemas.microsoft.com/office/powerpoint/2010/main" val="215857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1"/>
            <a:ext cx="13716000" cy="7772400"/>
          </a:xfrm>
          <a:prstGeom prst="rect">
            <a:avLst/>
          </a:prstGeom>
          <a:solidFill>
            <a:schemeClr val="bg2">
              <a:lumMod val="60000"/>
              <a:lumOff val="40000"/>
            </a:schemeClr>
          </a:solidFill>
          <a:ln w="9525" cap="flat" cmpd="sng" algn="ctr">
            <a:solidFill>
              <a:schemeClr val="tx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p:txBody>
      </p:sp>
      <p:sp>
        <p:nvSpPr>
          <p:cNvPr id="3" name="Content Placeholder 2"/>
          <p:cNvSpPr>
            <a:spLocks noGrp="1"/>
          </p:cNvSpPr>
          <p:nvPr>
            <p:ph idx="1"/>
          </p:nvPr>
        </p:nvSpPr>
        <p:spPr>
          <a:xfrm>
            <a:off x="2227258" y="857736"/>
            <a:ext cx="9261484" cy="6471772"/>
          </a:xfrm>
          <a:effectLst>
            <a:glow rad="228600">
              <a:schemeClr val="accent2">
                <a:satMod val="175000"/>
                <a:alpha val="40000"/>
              </a:schemeClr>
            </a:glow>
          </a:effectLst>
        </p:spPr>
        <p:txBody>
          <a:bodyPr/>
          <a:lstStyle/>
          <a:p>
            <a:pPr marL="0" indent="0">
              <a:tabLst>
                <a:tab pos="1258888" algn="l"/>
                <a:tab pos="2452688" algn="l"/>
                <a:tab pos="3657600" algn="l"/>
                <a:tab pos="4970463" algn="l"/>
              </a:tabLst>
            </a:pPr>
            <a:r>
              <a:rPr lang="en-US" sz="6600">
                <a:solidFill>
                  <a:schemeClr val="bg1"/>
                </a:solidFill>
                <a:effectLst>
                  <a:glow rad="1905000">
                    <a:schemeClr val="accent2">
                      <a:satMod val="175000"/>
                      <a:alpha val="50000"/>
                    </a:schemeClr>
                  </a:glow>
                </a:effectLst>
                <a:latin typeface="MoolBoran" panose="020B0100010101010101" pitchFamily="34" charset="0"/>
                <a:cs typeface="MoolBoran" panose="020B0100010101010101" pitchFamily="34" charset="0"/>
              </a:rPr>
              <a:t>Efficiency/Speed</a:t>
            </a:r>
          </a:p>
          <a:p>
            <a:pPr marL="0" indent="0">
              <a:tabLst>
                <a:tab pos="1258888" algn="l"/>
                <a:tab pos="2452688" algn="l"/>
                <a:tab pos="3657600" algn="l"/>
                <a:tab pos="4970463" algn="l"/>
              </a:tabLst>
            </a:pPr>
            <a:r>
              <a:rPr lang="en-US" sz="6600" smtClean="0">
                <a:solidFill>
                  <a:schemeClr val="bg1"/>
                </a:solidFill>
                <a:effectLst>
                  <a:glow rad="1905000">
                    <a:schemeClr val="accent2">
                      <a:satMod val="175000"/>
                      <a:alpha val="50000"/>
                    </a:schemeClr>
                  </a:glow>
                </a:effectLst>
                <a:latin typeface="MoolBoran" panose="020B0100010101010101" pitchFamily="34" charset="0"/>
                <a:cs typeface="MoolBoran" panose="020B0100010101010101" pitchFamily="34" charset="0"/>
              </a:rPr>
              <a:t>	Portability</a:t>
            </a:r>
            <a:endParaRPr lang="en-US" sz="6600">
              <a:solidFill>
                <a:schemeClr val="bg1"/>
              </a:solidFill>
              <a:effectLst>
                <a:glow rad="1905000">
                  <a:schemeClr val="accent2">
                    <a:satMod val="175000"/>
                    <a:alpha val="50000"/>
                  </a:schemeClr>
                </a:glow>
              </a:effectLst>
              <a:latin typeface="MoolBoran" panose="020B0100010101010101" pitchFamily="34" charset="0"/>
              <a:cs typeface="MoolBoran" panose="020B0100010101010101" pitchFamily="34" charset="0"/>
            </a:endParaRPr>
          </a:p>
          <a:p>
            <a:pPr marL="0" indent="0">
              <a:tabLst>
                <a:tab pos="1258888" algn="l"/>
                <a:tab pos="2452688" algn="l"/>
                <a:tab pos="3657600" algn="l"/>
                <a:tab pos="4970463" algn="l"/>
              </a:tabLst>
            </a:pPr>
            <a:r>
              <a:rPr lang="en-US" sz="6600" smtClean="0">
                <a:solidFill>
                  <a:schemeClr val="bg1"/>
                </a:solidFill>
                <a:effectLst>
                  <a:glow rad="1905000">
                    <a:schemeClr val="accent2">
                      <a:satMod val="175000"/>
                      <a:alpha val="50000"/>
                    </a:schemeClr>
                  </a:glow>
                </a:effectLst>
                <a:latin typeface="MoolBoran" panose="020B0100010101010101" pitchFamily="34" charset="0"/>
                <a:cs typeface="MoolBoran" panose="020B0100010101010101" pitchFamily="34" charset="0"/>
              </a:rPr>
              <a:t>		Toolability</a:t>
            </a:r>
            <a:endParaRPr lang="en-US" sz="6600">
              <a:solidFill>
                <a:schemeClr val="bg1"/>
              </a:solidFill>
              <a:effectLst>
                <a:glow rad="1905000">
                  <a:schemeClr val="accent2">
                    <a:satMod val="175000"/>
                    <a:alpha val="50000"/>
                  </a:schemeClr>
                </a:glow>
              </a:effectLst>
              <a:latin typeface="MoolBoran" panose="020B0100010101010101" pitchFamily="34" charset="0"/>
              <a:cs typeface="MoolBoran" panose="020B0100010101010101" pitchFamily="34" charset="0"/>
            </a:endParaRPr>
          </a:p>
          <a:p>
            <a:pPr marL="0" indent="0">
              <a:tabLst>
                <a:tab pos="1258888" algn="l"/>
                <a:tab pos="2452688" algn="l"/>
                <a:tab pos="3657600" algn="l"/>
                <a:tab pos="4970463" algn="l"/>
              </a:tabLst>
            </a:pPr>
            <a:r>
              <a:rPr lang="en-US" sz="6600" smtClean="0">
                <a:solidFill>
                  <a:schemeClr val="bg1"/>
                </a:solidFill>
                <a:effectLst>
                  <a:glow rad="1905000">
                    <a:schemeClr val="accent2">
                      <a:satMod val="175000"/>
                      <a:alpha val="50000"/>
                    </a:schemeClr>
                  </a:glow>
                </a:effectLst>
                <a:latin typeface="MoolBoran" panose="020B0100010101010101" pitchFamily="34" charset="0"/>
                <a:cs typeface="MoolBoran" panose="020B0100010101010101" pitchFamily="34" charset="0"/>
              </a:rPr>
              <a:t>			Consistency</a:t>
            </a:r>
            <a:endParaRPr lang="en-US" sz="6600">
              <a:solidFill>
                <a:schemeClr val="bg1"/>
              </a:solidFill>
              <a:effectLst>
                <a:glow rad="1905000">
                  <a:schemeClr val="accent2">
                    <a:satMod val="175000"/>
                    <a:alpha val="50000"/>
                  </a:schemeClr>
                </a:glow>
              </a:effectLst>
              <a:latin typeface="MoolBoran" panose="020B0100010101010101" pitchFamily="34" charset="0"/>
              <a:cs typeface="MoolBoran" panose="020B0100010101010101" pitchFamily="34" charset="0"/>
            </a:endParaRPr>
          </a:p>
          <a:p>
            <a:pPr marL="0" indent="0">
              <a:tabLst>
                <a:tab pos="1258888" algn="l"/>
                <a:tab pos="2452688" algn="l"/>
                <a:tab pos="3657600" algn="l"/>
                <a:tab pos="4970463" algn="l"/>
              </a:tabLst>
            </a:pPr>
            <a:r>
              <a:rPr lang="en-US" sz="6600" smtClean="0">
                <a:solidFill>
                  <a:schemeClr val="bg1"/>
                </a:solidFill>
                <a:effectLst>
                  <a:glow rad="1905000">
                    <a:schemeClr val="accent2">
                      <a:satMod val="175000"/>
                      <a:alpha val="50000"/>
                    </a:schemeClr>
                  </a:glow>
                </a:effectLst>
                <a:latin typeface="MoolBoran" panose="020B0100010101010101" pitchFamily="34" charset="0"/>
                <a:cs typeface="MoolBoran" panose="020B0100010101010101" pitchFamily="34" charset="0"/>
              </a:rPr>
              <a:t>				Interfaces</a:t>
            </a:r>
            <a:endParaRPr lang="en-US" sz="6600">
              <a:solidFill>
                <a:schemeClr val="bg1"/>
              </a:solidFill>
              <a:effectLst>
                <a:glow rad="1905000">
                  <a:schemeClr val="accent2">
                    <a:satMod val="175000"/>
                    <a:alpha val="50000"/>
                  </a:schemeClr>
                </a:glow>
              </a:effectLst>
              <a:latin typeface="MoolBoran" panose="020B0100010101010101" pitchFamily="34" charset="0"/>
              <a:cs typeface="MoolBoran" panose="020B0100010101010101" pitchFamily="34" charset="0"/>
            </a:endParaRPr>
          </a:p>
          <a:p>
            <a:pPr marL="0" indent="0" algn="r">
              <a:tabLst>
                <a:tab pos="1258888" algn="l"/>
                <a:tab pos="2452688" algn="l"/>
                <a:tab pos="3657600" algn="l"/>
                <a:tab pos="4970463" algn="l"/>
              </a:tabLst>
            </a:pPr>
            <a:r>
              <a:rPr lang="en-US" sz="6600" smtClean="0">
                <a:solidFill>
                  <a:schemeClr val="bg1"/>
                </a:solidFill>
                <a:effectLst>
                  <a:glow rad="1905000">
                    <a:schemeClr val="accent2">
                      <a:satMod val="175000"/>
                      <a:alpha val="50000"/>
                    </a:schemeClr>
                  </a:glow>
                </a:effectLst>
                <a:latin typeface="MoolBoran" panose="020B0100010101010101" pitchFamily="34" charset="0"/>
                <a:cs typeface="MoolBoran" panose="020B0100010101010101" pitchFamily="34" charset="0"/>
              </a:rPr>
              <a:t>Commitment</a:t>
            </a:r>
            <a:endParaRPr lang="en-US" sz="6600">
              <a:solidFill>
                <a:schemeClr val="bg1"/>
              </a:solidFill>
              <a:effectLst>
                <a:glow rad="1905000">
                  <a:schemeClr val="accent2">
                    <a:satMod val="175000"/>
                    <a:alpha val="50000"/>
                  </a:schemeClr>
                </a:glow>
              </a:effectLst>
              <a:latin typeface="MoolBoran" panose="020B0100010101010101" pitchFamily="34" charset="0"/>
              <a:cs typeface="MoolBoran" panose="020B0100010101010101" pitchFamily="34" charset="0"/>
            </a:endParaRPr>
          </a:p>
        </p:txBody>
      </p:sp>
    </p:spTree>
    <p:extLst>
      <p:ext uri="{BB962C8B-B14F-4D97-AF65-F5344CB8AC3E}">
        <p14:creationId xmlns:p14="http://schemas.microsoft.com/office/powerpoint/2010/main" val="179979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Not a Niche Requirement</a:t>
            </a:r>
            <a:endParaRPr lang="en-US"/>
          </a:p>
        </p:txBody>
      </p:sp>
      <p:sp>
        <p:nvSpPr>
          <p:cNvPr id="6" name="Content Placeholder 5"/>
          <p:cNvSpPr>
            <a:spLocks noGrp="1"/>
          </p:cNvSpPr>
          <p:nvPr>
            <p:ph idx="1"/>
          </p:nvPr>
        </p:nvSpPr>
        <p:spPr>
          <a:xfrm>
            <a:off x="4580938" y="1444394"/>
            <a:ext cx="4554124" cy="4778231"/>
          </a:xfrm>
        </p:spPr>
        <p:txBody>
          <a:bodyPr/>
          <a:lstStyle/>
          <a:p>
            <a:pPr lvl="2"/>
            <a:r>
              <a:rPr lang="en-US" smtClean="0">
                <a:solidFill>
                  <a:schemeClr val="bg2"/>
                </a:solidFill>
              </a:rPr>
              <a:t>Embedded systems</a:t>
            </a:r>
          </a:p>
          <a:p>
            <a:pPr lvl="2"/>
            <a:r>
              <a:rPr lang="en-US" smtClean="0">
                <a:solidFill>
                  <a:schemeClr val="bg2"/>
                </a:solidFill>
              </a:rPr>
              <a:t>Mobile devices</a:t>
            </a:r>
          </a:p>
          <a:p>
            <a:pPr lvl="2"/>
            <a:r>
              <a:rPr lang="en-US">
                <a:solidFill>
                  <a:schemeClr val="bg2"/>
                </a:solidFill>
              </a:rPr>
              <a:t>Systems software</a:t>
            </a:r>
          </a:p>
          <a:p>
            <a:pPr lvl="2"/>
            <a:r>
              <a:rPr lang="en-US" smtClean="0">
                <a:solidFill>
                  <a:schemeClr val="bg2"/>
                </a:solidFill>
              </a:rPr>
              <a:t>Libraries</a:t>
            </a:r>
            <a:endParaRPr lang="en-US">
              <a:solidFill>
                <a:schemeClr val="bg2"/>
              </a:solidFill>
            </a:endParaRPr>
          </a:p>
          <a:p>
            <a:pPr lvl="2"/>
            <a:r>
              <a:rPr lang="en-US" smtClean="0">
                <a:solidFill>
                  <a:schemeClr val="bg2"/>
                </a:solidFill>
              </a:rPr>
              <a:t>Servers</a:t>
            </a:r>
            <a:r>
              <a:rPr lang="en-US" smtClean="0"/>
              <a:t> </a:t>
            </a:r>
            <a:endParaRPr lang="en-US"/>
          </a:p>
          <a:p>
            <a:pPr lvl="2"/>
            <a:r>
              <a:rPr lang="en-US">
                <a:solidFill>
                  <a:schemeClr val="bg2"/>
                </a:solidFill>
              </a:rPr>
              <a:t>Simulations</a:t>
            </a:r>
            <a:endParaRPr lang="en-US"/>
          </a:p>
          <a:p>
            <a:pPr lvl="2"/>
            <a:r>
              <a:rPr lang="en-US">
                <a:solidFill>
                  <a:schemeClr val="bg2"/>
                </a:solidFill>
              </a:rPr>
              <a:t>Video </a:t>
            </a:r>
            <a:r>
              <a:rPr lang="en-US" smtClean="0">
                <a:solidFill>
                  <a:schemeClr val="bg2"/>
                </a:solidFill>
              </a:rPr>
              <a:t>games, VR systems</a:t>
            </a:r>
            <a:endParaRPr lang="en-US"/>
          </a:p>
          <a:p>
            <a:pPr lvl="2"/>
            <a:r>
              <a:rPr lang="en-US">
                <a:solidFill>
                  <a:schemeClr val="bg2"/>
                </a:solidFill>
              </a:rPr>
              <a:t>Financial trading systems</a:t>
            </a:r>
          </a:p>
          <a:p>
            <a:pPr lvl="2"/>
            <a:r>
              <a:rPr lang="en-US">
                <a:solidFill>
                  <a:schemeClr val="bg2"/>
                </a:solidFill>
              </a:rPr>
              <a:t>Number-crunching applications</a:t>
            </a:r>
          </a:p>
          <a:p>
            <a:pPr lvl="2"/>
            <a:r>
              <a:rPr lang="en-US">
                <a:solidFill>
                  <a:schemeClr val="bg2"/>
                </a:solidFill>
              </a:rPr>
              <a:t>Analysis of large data sets </a:t>
            </a:r>
          </a:p>
        </p:txBody>
      </p:sp>
      <p:sp>
        <p:nvSpPr>
          <p:cNvPr id="4" name="Footer Placeholder 3"/>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5" name="Slide Number Placeholder 4"/>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ACA4A29F-1074-4BC3-AFC6-098E91C04FCF}" type="slidenum">
              <a:rPr lang="en-US" sz="1800" b="1" smtClean="0"/>
              <a:pPr>
                <a:defRPr/>
              </a:pPr>
              <a:t>5</a:t>
            </a:fld>
            <a:endParaRPr lang="en-US" sz="1800" b="1"/>
          </a:p>
        </p:txBody>
      </p:sp>
      <p:grpSp>
        <p:nvGrpSpPr>
          <p:cNvPr id="17" name="Group 16"/>
          <p:cNvGrpSpPr/>
          <p:nvPr/>
        </p:nvGrpSpPr>
        <p:grpSpPr>
          <a:xfrm>
            <a:off x="1378423" y="3394607"/>
            <a:ext cx="3338720" cy="2753716"/>
            <a:chOff x="1378423" y="3394607"/>
            <a:chExt cx="3338720" cy="2753716"/>
          </a:xfrm>
        </p:grpSpPr>
        <p:grpSp>
          <p:nvGrpSpPr>
            <p:cNvPr id="10" name="Group 9"/>
            <p:cNvGrpSpPr/>
            <p:nvPr/>
          </p:nvGrpSpPr>
          <p:grpSpPr>
            <a:xfrm>
              <a:off x="4354286" y="3394607"/>
              <a:ext cx="362857" cy="2753716"/>
              <a:chOff x="4354286" y="3077031"/>
              <a:chExt cx="362857" cy="2753716"/>
            </a:xfrm>
          </p:grpSpPr>
          <p:sp>
            <p:nvSpPr>
              <p:cNvPr id="3" name="Rectangle 2"/>
              <p:cNvSpPr/>
              <p:nvPr/>
            </p:nvSpPr>
            <p:spPr bwMode="auto">
              <a:xfrm>
                <a:off x="4354286" y="3077031"/>
                <a:ext cx="362857" cy="2753716"/>
              </a:xfrm>
              <a:prstGeom prst="rect">
                <a:avLst/>
              </a:prstGeom>
              <a:noFill/>
              <a:ln w="9525" cap="flat" cmpd="sng" algn="ctr">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cxnSp>
            <p:nvCxnSpPr>
              <p:cNvPr id="8" name="Straight Connector 7"/>
              <p:cNvCxnSpPr/>
              <p:nvPr/>
            </p:nvCxnSpPr>
            <p:spPr bwMode="auto">
              <a:xfrm>
                <a:off x="4717143" y="3077032"/>
                <a:ext cx="0" cy="2753715"/>
              </a:xfrm>
              <a:prstGeom prst="line">
                <a:avLst/>
              </a:prstGeom>
              <a:noFill/>
              <a:ln w="9525" cap="flat" cmpd="sng" algn="ctr">
                <a:solidFill>
                  <a:schemeClr val="bg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4" name="TextBox 13"/>
            <p:cNvSpPr txBox="1"/>
            <p:nvPr/>
          </p:nvSpPr>
          <p:spPr>
            <a:xfrm>
              <a:off x="1378423" y="4556022"/>
              <a:ext cx="2911997" cy="430887"/>
            </a:xfrm>
            <a:prstGeom prst="rect">
              <a:avLst/>
            </a:prstGeom>
            <a:noFill/>
          </p:spPr>
          <p:txBody>
            <a:bodyPr wrap="square" rtlCol="0">
              <a:spAutoFit/>
            </a:bodyPr>
            <a:lstStyle/>
            <a:p>
              <a:pPr algn="r"/>
              <a:r>
                <a:rPr lang="en-US" sz="2200" i="1" smtClean="0">
                  <a:latin typeface="+mj-lt"/>
                </a:rPr>
                <a:t>Never fast enough</a:t>
              </a:r>
              <a:endParaRPr lang="en-US" sz="2200" i="1">
                <a:latin typeface="+mj-lt"/>
              </a:endParaRPr>
            </a:p>
          </p:txBody>
        </p:sp>
      </p:grpSp>
      <p:grpSp>
        <p:nvGrpSpPr>
          <p:cNvPr id="16" name="Group 15"/>
          <p:cNvGrpSpPr/>
          <p:nvPr/>
        </p:nvGrpSpPr>
        <p:grpSpPr>
          <a:xfrm>
            <a:off x="7427410" y="2423884"/>
            <a:ext cx="2430850" cy="1262740"/>
            <a:chOff x="7427410" y="2423884"/>
            <a:chExt cx="2430850" cy="1262740"/>
          </a:xfrm>
        </p:grpSpPr>
        <p:grpSp>
          <p:nvGrpSpPr>
            <p:cNvPr id="11" name="Group 10"/>
            <p:cNvGrpSpPr/>
            <p:nvPr/>
          </p:nvGrpSpPr>
          <p:grpSpPr>
            <a:xfrm flipH="1">
              <a:off x="7427410" y="2423884"/>
              <a:ext cx="362857" cy="1262740"/>
              <a:chOff x="4354286" y="3077031"/>
              <a:chExt cx="362857" cy="2753716"/>
            </a:xfrm>
          </p:grpSpPr>
          <p:sp>
            <p:nvSpPr>
              <p:cNvPr id="12" name="Rectangle 11"/>
              <p:cNvSpPr/>
              <p:nvPr/>
            </p:nvSpPr>
            <p:spPr bwMode="auto">
              <a:xfrm>
                <a:off x="4354286" y="3077031"/>
                <a:ext cx="362857" cy="2753716"/>
              </a:xfrm>
              <a:prstGeom prst="rect">
                <a:avLst/>
              </a:prstGeom>
              <a:noFill/>
              <a:ln w="9525" cap="flat" cmpd="sng" algn="ctr">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cxnSp>
            <p:nvCxnSpPr>
              <p:cNvPr id="13" name="Straight Connector 12"/>
              <p:cNvCxnSpPr/>
              <p:nvPr/>
            </p:nvCxnSpPr>
            <p:spPr bwMode="auto">
              <a:xfrm>
                <a:off x="4717143" y="3077032"/>
                <a:ext cx="0" cy="2753715"/>
              </a:xfrm>
              <a:prstGeom prst="line">
                <a:avLst/>
              </a:prstGeom>
              <a:noFill/>
              <a:ln w="9525" cap="flat" cmpd="sng" algn="ctr">
                <a:solidFill>
                  <a:schemeClr val="bg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5" name="TextBox 14"/>
            <p:cNvSpPr txBox="1"/>
            <p:nvPr/>
          </p:nvSpPr>
          <p:spPr>
            <a:xfrm>
              <a:off x="7819295" y="2839810"/>
              <a:ext cx="2038965" cy="430887"/>
            </a:xfrm>
            <a:prstGeom prst="rect">
              <a:avLst/>
            </a:prstGeom>
            <a:noFill/>
          </p:spPr>
          <p:txBody>
            <a:bodyPr wrap="square" rtlCol="0">
              <a:spAutoFit/>
            </a:bodyPr>
            <a:lstStyle/>
            <a:p>
              <a:pPr algn="l"/>
              <a:r>
                <a:rPr lang="en-US" sz="2200" smtClean="0">
                  <a:latin typeface="+mj-lt"/>
                </a:rPr>
                <a:t>Foundational</a:t>
              </a:r>
              <a:endParaRPr lang="en-US" sz="2200">
                <a:latin typeface="+mj-lt"/>
              </a:endParaRPr>
            </a:p>
          </p:txBody>
        </p:sp>
      </p:grpSp>
      <p:grpSp>
        <p:nvGrpSpPr>
          <p:cNvPr id="7" name="Group 6"/>
          <p:cNvGrpSpPr/>
          <p:nvPr/>
        </p:nvGrpSpPr>
        <p:grpSpPr>
          <a:xfrm>
            <a:off x="7427410" y="1214129"/>
            <a:ext cx="3845641" cy="769441"/>
            <a:chOff x="7427410" y="1214129"/>
            <a:chExt cx="3845641" cy="769441"/>
          </a:xfrm>
        </p:grpSpPr>
        <p:grpSp>
          <p:nvGrpSpPr>
            <p:cNvPr id="18" name="Group 17"/>
            <p:cNvGrpSpPr/>
            <p:nvPr/>
          </p:nvGrpSpPr>
          <p:grpSpPr>
            <a:xfrm flipH="1">
              <a:off x="7427410" y="1373885"/>
              <a:ext cx="362857" cy="478969"/>
              <a:chOff x="4354286" y="3077031"/>
              <a:chExt cx="362857" cy="2753716"/>
            </a:xfrm>
          </p:grpSpPr>
          <p:sp>
            <p:nvSpPr>
              <p:cNvPr id="19" name="Rectangle 18"/>
              <p:cNvSpPr/>
              <p:nvPr/>
            </p:nvSpPr>
            <p:spPr bwMode="auto">
              <a:xfrm>
                <a:off x="4354286" y="3077031"/>
                <a:ext cx="362857" cy="2753716"/>
              </a:xfrm>
              <a:prstGeom prst="rect">
                <a:avLst/>
              </a:prstGeom>
              <a:noFill/>
              <a:ln w="9525" cap="flat" cmpd="sng" algn="ctr">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cxnSp>
            <p:nvCxnSpPr>
              <p:cNvPr id="20" name="Straight Connector 19"/>
              <p:cNvCxnSpPr/>
              <p:nvPr/>
            </p:nvCxnSpPr>
            <p:spPr bwMode="auto">
              <a:xfrm>
                <a:off x="4717143" y="3077032"/>
                <a:ext cx="0" cy="2753715"/>
              </a:xfrm>
              <a:prstGeom prst="line">
                <a:avLst/>
              </a:prstGeom>
              <a:noFill/>
              <a:ln w="9525" cap="flat" cmpd="sng" algn="ctr">
                <a:solidFill>
                  <a:schemeClr val="bg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4" name="TextBox 23"/>
            <p:cNvSpPr txBox="1"/>
            <p:nvPr/>
          </p:nvSpPr>
          <p:spPr>
            <a:xfrm>
              <a:off x="7819295" y="1214129"/>
              <a:ext cx="3453756" cy="769441"/>
            </a:xfrm>
            <a:prstGeom prst="rect">
              <a:avLst/>
            </a:prstGeom>
            <a:noFill/>
          </p:spPr>
          <p:txBody>
            <a:bodyPr wrap="square" rtlCol="0">
              <a:spAutoFit/>
            </a:bodyPr>
            <a:lstStyle/>
            <a:p>
              <a:pPr algn="l"/>
              <a:r>
                <a:rPr lang="en-US" sz="2200" smtClean="0">
                  <a:latin typeface="+mj-lt"/>
                </a:rPr>
                <a:t>Efficient software can run on less capable hardware</a:t>
              </a:r>
              <a:endParaRPr lang="en-US" sz="2200">
                <a:latin typeface="+mj-lt"/>
              </a:endParaRPr>
            </a:p>
          </p:txBody>
        </p:sp>
      </p:grpSp>
      <p:grpSp>
        <p:nvGrpSpPr>
          <p:cNvPr id="9" name="Group 8"/>
          <p:cNvGrpSpPr/>
          <p:nvPr/>
        </p:nvGrpSpPr>
        <p:grpSpPr>
          <a:xfrm>
            <a:off x="1042574" y="1649652"/>
            <a:ext cx="3674569" cy="769441"/>
            <a:chOff x="1042574" y="1649652"/>
            <a:chExt cx="3674569" cy="769441"/>
          </a:xfrm>
        </p:grpSpPr>
        <p:grpSp>
          <p:nvGrpSpPr>
            <p:cNvPr id="21" name="Group 20"/>
            <p:cNvGrpSpPr/>
            <p:nvPr/>
          </p:nvGrpSpPr>
          <p:grpSpPr>
            <a:xfrm>
              <a:off x="4354286" y="1823826"/>
              <a:ext cx="362857" cy="478969"/>
              <a:chOff x="4354286" y="3077031"/>
              <a:chExt cx="362857" cy="2753716"/>
            </a:xfrm>
          </p:grpSpPr>
          <p:sp>
            <p:nvSpPr>
              <p:cNvPr id="22" name="Rectangle 21"/>
              <p:cNvSpPr/>
              <p:nvPr/>
            </p:nvSpPr>
            <p:spPr bwMode="auto">
              <a:xfrm>
                <a:off x="4354286" y="3077031"/>
                <a:ext cx="362857" cy="2753716"/>
              </a:xfrm>
              <a:prstGeom prst="rect">
                <a:avLst/>
              </a:prstGeom>
              <a:noFill/>
              <a:ln w="9525" cap="flat" cmpd="sng" algn="ctr">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cxnSp>
            <p:nvCxnSpPr>
              <p:cNvPr id="23" name="Straight Connector 22"/>
              <p:cNvCxnSpPr/>
              <p:nvPr/>
            </p:nvCxnSpPr>
            <p:spPr bwMode="auto">
              <a:xfrm>
                <a:off x="4717143" y="3077032"/>
                <a:ext cx="0" cy="2753715"/>
              </a:xfrm>
              <a:prstGeom prst="line">
                <a:avLst/>
              </a:prstGeom>
              <a:noFill/>
              <a:ln w="9525" cap="flat" cmpd="sng" algn="ctr">
                <a:solidFill>
                  <a:schemeClr val="bg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5" name="TextBox 24"/>
            <p:cNvSpPr txBox="1"/>
            <p:nvPr/>
          </p:nvSpPr>
          <p:spPr>
            <a:xfrm>
              <a:off x="1042574" y="1649652"/>
              <a:ext cx="3247847" cy="769441"/>
            </a:xfrm>
            <a:prstGeom prst="rect">
              <a:avLst/>
            </a:prstGeom>
            <a:noFill/>
          </p:spPr>
          <p:txBody>
            <a:bodyPr wrap="square" rtlCol="0">
              <a:spAutoFit/>
            </a:bodyPr>
            <a:lstStyle/>
            <a:p>
              <a:pPr algn="r"/>
              <a:r>
                <a:rPr lang="en-US" sz="2200" smtClean="0">
                  <a:latin typeface="+mj-lt"/>
                </a:rPr>
                <a:t>Work done sooner </a:t>
              </a:r>
              <a:r>
                <a:rPr lang="en-US" sz="2200" smtClean="0">
                  <a:latin typeface="Arial Unicode MS"/>
                  <a:ea typeface="Arial Unicode MS"/>
                  <a:cs typeface="Arial Unicode MS"/>
                </a:rPr>
                <a:t>⇒</a:t>
              </a:r>
              <a:r>
                <a:rPr lang="en-US" sz="2200" smtClean="0">
                  <a:latin typeface="+mj-lt"/>
                </a:rPr>
                <a:t> system can sleep sooner</a:t>
              </a:r>
              <a:endParaRPr lang="en-US" sz="2200">
                <a:latin typeface="+mj-lt"/>
              </a:endParaRPr>
            </a:p>
          </p:txBody>
        </p:sp>
      </p:grpSp>
    </p:spTree>
    <p:extLst>
      <p:ext uri="{BB962C8B-B14F-4D97-AF65-F5344CB8AC3E}">
        <p14:creationId xmlns:p14="http://schemas.microsoft.com/office/powerpoint/2010/main" val="80233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Interactive Systems!</a:t>
            </a:r>
            <a:endParaRPr lang="en-US">
              <a:solidFill>
                <a:srgbClr val="FF0000"/>
              </a:solidFill>
            </a:endParaRPr>
          </a:p>
        </p:txBody>
      </p:sp>
      <p:sp>
        <p:nvSpPr>
          <p:cNvPr id="3" name="Content Placeholder 2"/>
          <p:cNvSpPr>
            <a:spLocks noGrp="1"/>
          </p:cNvSpPr>
          <p:nvPr>
            <p:ph idx="1"/>
          </p:nvPr>
        </p:nvSpPr>
        <p:spPr>
          <a:xfrm>
            <a:off x="1062905" y="1154114"/>
            <a:ext cx="11590193" cy="4265270"/>
          </a:xfrm>
        </p:spPr>
        <p:txBody>
          <a:bodyPr/>
          <a:lstStyle/>
          <a:p>
            <a:r>
              <a:rPr lang="en-US">
                <a:solidFill>
                  <a:schemeClr val="bg2"/>
                </a:solidFill>
              </a:rPr>
              <a:t>1/10</a:t>
            </a:r>
            <a:r>
              <a:rPr lang="en-US" baseline="30000">
                <a:solidFill>
                  <a:schemeClr val="bg2"/>
                </a:solidFill>
              </a:rPr>
              <a:t>th</a:t>
            </a:r>
            <a:r>
              <a:rPr lang="en-US">
                <a:solidFill>
                  <a:schemeClr val="bg2"/>
                </a:solidFill>
              </a:rPr>
              <a:t> second</a:t>
            </a:r>
            <a:r>
              <a:rPr lang="en-US"/>
              <a:t> delay affects user behavior.</a:t>
            </a:r>
          </a:p>
          <a:p>
            <a:pPr lvl="2"/>
            <a:r>
              <a:rPr lang="en-US"/>
              <a:t>Amazon:</a:t>
            </a:r>
          </a:p>
          <a:p>
            <a:pPr lvl="1"/>
            <a:r>
              <a:rPr lang="en-US" sz="2200" i="1">
                <a:latin typeface="Palatino Linotype" pitchFamily="18" charset="0"/>
              </a:rPr>
              <a:t>	We tried delaying the page in increments of 100 milliseconds. </a:t>
            </a:r>
            <a:br>
              <a:rPr lang="en-US" sz="2200" i="1">
                <a:latin typeface="Palatino Linotype" pitchFamily="18" charset="0"/>
              </a:rPr>
            </a:br>
            <a:r>
              <a:rPr lang="en-US" sz="2200" i="1">
                <a:latin typeface="Palatino Linotype" pitchFamily="18" charset="0"/>
              </a:rPr>
              <a:t>		Even very small delays would result in substantial drops in revenue. </a:t>
            </a:r>
          </a:p>
          <a:p>
            <a:pPr lvl="2">
              <a:spcBef>
                <a:spcPts val="1000"/>
              </a:spcBef>
            </a:pPr>
            <a:r>
              <a:rPr lang="en-US"/>
              <a:t>Google:</a:t>
            </a:r>
          </a:p>
          <a:p>
            <a:pPr lvl="3">
              <a:spcBef>
                <a:spcPts val="1000"/>
              </a:spcBef>
            </a:pPr>
            <a:r>
              <a:rPr lang="en-US"/>
              <a:t>Latency increase from 400-900ms </a:t>
            </a:r>
            <a:r>
              <a:rPr lang="en-US">
                <a:latin typeface="Arial Unicode MS" pitchFamily="34" charset="-128"/>
                <a:ea typeface="Arial Unicode MS" pitchFamily="34" charset="-128"/>
                <a:cs typeface="Arial Unicode MS" pitchFamily="34" charset="-128"/>
              </a:rPr>
              <a:t>⇒</a:t>
            </a:r>
            <a:r>
              <a:rPr lang="en-US"/>
              <a:t> 20% drop in searches</a:t>
            </a:r>
            <a:r>
              <a:rPr lang="en-US" smtClean="0"/>
              <a:t>.</a:t>
            </a:r>
            <a:endParaRPr lang="en-US"/>
          </a:p>
          <a:p>
            <a:pPr lvl="2">
              <a:spcBef>
                <a:spcPts val="1000"/>
              </a:spcBef>
            </a:pPr>
            <a:r>
              <a:rPr lang="en-US" smtClean="0"/>
              <a:t>Patrick </a:t>
            </a:r>
            <a:r>
              <a:rPr lang="en-US"/>
              <a:t>Meenan on </a:t>
            </a:r>
            <a:r>
              <a:rPr lang="en-US" smtClean="0"/>
              <a:t>widespread industry </a:t>
            </a:r>
            <a:r>
              <a:rPr lang="en-US"/>
              <a:t>experience:</a:t>
            </a:r>
          </a:p>
          <a:p>
            <a:pPr lvl="1"/>
            <a:r>
              <a:rPr lang="en-US" sz="2200"/>
              <a:t>	</a:t>
            </a:r>
            <a:r>
              <a:rPr lang="en-US" sz="2200" i="1" smtClean="0">
                <a:latin typeface="Palatino Linotype" pitchFamily="18" charset="0"/>
              </a:rPr>
              <a:t>Overwhelming </a:t>
            </a:r>
            <a:r>
              <a:rPr lang="en-US" sz="2200" i="1">
                <a:latin typeface="Palatino Linotype" pitchFamily="18" charset="0"/>
              </a:rPr>
              <a:t>evidence indicates that a web site’s </a:t>
            </a:r>
            <a:r>
              <a:rPr lang="en-US" sz="2200" i="1" smtClean="0">
                <a:latin typeface="Palatino Linotype" pitchFamily="18" charset="0"/>
              </a:rPr>
              <a:t>speed correlates </a:t>
            </a:r>
            <a:r>
              <a:rPr lang="en-US" sz="2200" i="1">
                <a:latin typeface="Palatino Linotype" pitchFamily="18" charset="0"/>
              </a:rPr>
              <a:t>directly to its success. </a:t>
            </a:r>
          </a:p>
          <a:p>
            <a:endParaRPr lang="en-US" b="1"/>
          </a:p>
          <a:p>
            <a:endParaRPr lang="en-US"/>
          </a:p>
        </p:txBody>
      </p:sp>
      <p:sp>
        <p:nvSpPr>
          <p:cNvPr id="6" name="Footer Placeholder 5"/>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7" name="Slide Number Placeholder 6"/>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6</a:t>
            </a:fld>
            <a:endParaRPr lang="en-US" sz="1800" b="1"/>
          </a:p>
        </p:txBody>
      </p:sp>
    </p:spTree>
    <p:extLst>
      <p:ext uri="{BB962C8B-B14F-4D97-AF65-F5344CB8AC3E}">
        <p14:creationId xmlns:p14="http://schemas.microsoft.com/office/powerpoint/2010/main" val="55893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folHlink"/>
                                      </p:to>
                                    </p:animClr>
                                  </p:sub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folHlink"/>
                                      </p:to>
                                    </p:animClr>
                                  </p:sub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Premature Optimization Paranoia</a:t>
            </a:r>
            <a:endParaRPr lang="en-US"/>
          </a:p>
        </p:txBody>
      </p:sp>
      <p:sp>
        <p:nvSpPr>
          <p:cNvPr id="6" name="Content Placeholder 5"/>
          <p:cNvSpPr>
            <a:spLocks noGrp="1"/>
          </p:cNvSpPr>
          <p:nvPr>
            <p:ph idx="1"/>
          </p:nvPr>
        </p:nvSpPr>
        <p:spPr>
          <a:xfrm>
            <a:off x="1062905" y="1154114"/>
            <a:ext cx="11590193" cy="1234697"/>
          </a:xfrm>
        </p:spPr>
        <p:txBody>
          <a:bodyPr/>
          <a:lstStyle/>
          <a:p>
            <a:r>
              <a:rPr lang="en-US"/>
              <a:t>Yet performance concerns often </a:t>
            </a:r>
            <a:r>
              <a:rPr lang="en-US" smtClean="0"/>
              <a:t>denigrated.</a:t>
            </a:r>
            <a:endParaRPr lang="en-US"/>
          </a:p>
          <a:p>
            <a:pPr lvl="2"/>
            <a:r>
              <a:rPr lang="en-US" smtClean="0"/>
              <a:t>Donald </a:t>
            </a:r>
            <a:r>
              <a:rPr lang="en-US"/>
              <a:t>Knuth:</a:t>
            </a:r>
          </a:p>
          <a:p>
            <a:pPr lvl="1"/>
            <a:r>
              <a:rPr lang="en-US" sz="2200" i="1">
                <a:latin typeface="Palatino Linotype" pitchFamily="18" charset="0"/>
              </a:rPr>
              <a:t>	</a:t>
            </a:r>
            <a:r>
              <a:rPr lang="en-US" sz="2200" i="1" smtClean="0">
                <a:latin typeface="Palatino Linotype" pitchFamily="18" charset="0"/>
              </a:rPr>
              <a:t>Premature </a:t>
            </a:r>
            <a:r>
              <a:rPr lang="en-US" sz="2200" i="1">
                <a:latin typeface="Palatino Linotype" pitchFamily="18" charset="0"/>
              </a:rPr>
              <a:t>optimization is the root of all evil</a:t>
            </a:r>
            <a:r>
              <a:rPr lang="en-US" sz="2200" i="1" smtClean="0">
                <a:latin typeface="Palatino Linotype" pitchFamily="18" charset="0"/>
              </a:rPr>
              <a:t>.</a:t>
            </a:r>
            <a:endParaRPr lang="en-US" sz="2200" i="1">
              <a:latin typeface="Palatino Linotype" pitchFamily="18" charset="0"/>
            </a:endParaRPr>
          </a:p>
        </p:txBody>
      </p:sp>
      <p:sp>
        <p:nvSpPr>
          <p:cNvPr id="3" name="Footer Placeholder 2"/>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7" name="Slide Number Placeholder 6"/>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7</a:t>
            </a:fld>
            <a:endParaRPr lang="en-US" sz="1800" b="1"/>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4568" y="1588462"/>
            <a:ext cx="6523743" cy="4550036"/>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nvGrpSpPr>
          <p:cNvPr id="5" name="Group 4"/>
          <p:cNvGrpSpPr/>
          <p:nvPr/>
        </p:nvGrpSpPr>
        <p:grpSpPr>
          <a:xfrm>
            <a:off x="1694389" y="3597674"/>
            <a:ext cx="5684789" cy="3200047"/>
            <a:chOff x="6492169" y="3313641"/>
            <a:chExt cx="5684789" cy="3200047"/>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169" y="3313641"/>
              <a:ext cx="5684789" cy="3200047"/>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bwMode="auto">
            <a:xfrm>
              <a:off x="6492169" y="6186311"/>
              <a:ext cx="5684789" cy="327377"/>
            </a:xfrm>
            <a:prstGeom prst="rect">
              <a:avLst/>
            </a:prstGeom>
            <a:solidFill>
              <a:srgbClr val="FFFF00">
                <a:alpha val="50000"/>
              </a:srgbClr>
            </a:solidFill>
            <a:ln w="9525" cap="flat" cmpd="sng" algn="ctr">
              <a:no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11525060" y="5860109"/>
              <a:ext cx="651897" cy="327377"/>
            </a:xfrm>
            <a:prstGeom prst="rect">
              <a:avLst/>
            </a:prstGeom>
            <a:solidFill>
              <a:srgbClr val="FFFF00">
                <a:alpha val="50000"/>
              </a:srgbClr>
            </a:solidFill>
            <a:ln w="9525" cap="flat" cmpd="sng" algn="ctr">
              <a:no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grpSp>
      <p:grpSp>
        <p:nvGrpSpPr>
          <p:cNvPr id="8" name="Group 7"/>
          <p:cNvGrpSpPr/>
          <p:nvPr/>
        </p:nvGrpSpPr>
        <p:grpSpPr>
          <a:xfrm>
            <a:off x="1694389" y="5785654"/>
            <a:ext cx="5684789" cy="681666"/>
            <a:chOff x="1694389" y="5785654"/>
            <a:chExt cx="5684789" cy="681666"/>
          </a:xfrm>
        </p:grpSpPr>
        <p:sp>
          <p:nvSpPr>
            <p:cNvPr id="11" name="Rectangle 10"/>
            <p:cNvSpPr/>
            <p:nvPr/>
          </p:nvSpPr>
          <p:spPr bwMode="auto">
            <a:xfrm>
              <a:off x="3251200" y="5785654"/>
              <a:ext cx="4127978" cy="358488"/>
            </a:xfrm>
            <a:prstGeom prst="rect">
              <a:avLst/>
            </a:prstGeom>
            <a:solidFill>
              <a:srgbClr val="FFFF00">
                <a:alpha val="50000"/>
              </a:srgbClr>
            </a:solidFill>
            <a:ln w="9525" cap="flat" cmpd="sng" algn="ctr">
              <a:no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1694389" y="6138498"/>
              <a:ext cx="5080178" cy="328822"/>
            </a:xfrm>
            <a:prstGeom prst="rect">
              <a:avLst/>
            </a:prstGeom>
            <a:solidFill>
              <a:srgbClr val="FFFF00">
                <a:alpha val="50000"/>
              </a:srgbClr>
            </a:solidFill>
            <a:ln w="9525" cap="flat" cmpd="sng" algn="ctr">
              <a:no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208217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1+#ppt_w/2"/>
                                          </p:val>
                                        </p:tav>
                                        <p:tav tm="100000">
                                          <p:val>
                                            <p:strVal val="#ppt_x"/>
                                          </p:val>
                                        </p:tav>
                                      </p:tavLst>
                                    </p:anim>
                                    <p:anim calcmode="lin" valueType="num">
                                      <p:cBhvr additive="base">
                                        <p:cTn id="8" dur="10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Donald Knuth</a:t>
            </a:r>
            <a:endParaRPr lang="en-US"/>
          </a:p>
        </p:txBody>
      </p:sp>
      <p:sp>
        <p:nvSpPr>
          <p:cNvPr id="4" name="Footer Placeholder 3"/>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5" name="Slide Number Placeholder 4"/>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8</a:t>
            </a:fld>
            <a:endParaRPr lang="en-US" sz="1800" b="1"/>
          </a:p>
        </p:txBody>
      </p:sp>
      <p:pic>
        <p:nvPicPr>
          <p:cNvPr id="6" name="Picture 4" descr="https://upload.wikimedia.org/wikipedia/commons/0/07/Donald_Ervin_Knu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1597" y="1151542"/>
            <a:ext cx="6876288" cy="455980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8181237" y="1207925"/>
            <a:ext cx="4317851" cy="1822152"/>
            <a:chOff x="6450363" y="1153495"/>
            <a:chExt cx="4317851" cy="1822152"/>
          </a:xfrm>
        </p:grpSpPr>
        <p:sp>
          <p:nvSpPr>
            <p:cNvPr id="8" name="Rectangle 7"/>
            <p:cNvSpPr/>
            <p:nvPr/>
          </p:nvSpPr>
          <p:spPr bwMode="auto">
            <a:xfrm>
              <a:off x="6450363" y="1153495"/>
              <a:ext cx="4317851" cy="523220"/>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l" defTabSz="1019175" rtl="0" eaLnBrk="0" fontAlgn="base" latinLnBrk="0" hangingPunct="0">
                <a:lnSpc>
                  <a:spcPct val="100000"/>
                </a:lnSpc>
                <a:spcBef>
                  <a:spcPct val="0"/>
                </a:spcBef>
                <a:spcAft>
                  <a:spcPct val="0"/>
                </a:spcAft>
                <a:buClrTx/>
                <a:buSzTx/>
                <a:buFontTx/>
                <a:buNone/>
                <a:tabLst/>
              </a:pPr>
              <a:r>
                <a:rPr kumimoji="0" lang="en-US" sz="2200" b="0" i="1" u="none" strike="noStrike" cap="none" normalizeH="0" baseline="0" smtClean="0">
                  <a:ln>
                    <a:noFill/>
                  </a:ln>
                  <a:solidFill>
                    <a:schemeClr val="tx1"/>
                  </a:solidFill>
                  <a:effectLst/>
                  <a:latin typeface="+mj-lt"/>
                </a:rPr>
                <a:t>The Art of Computer Programming</a:t>
              </a:r>
            </a:p>
          </p:txBody>
        </p:sp>
        <p:sp>
          <p:nvSpPr>
            <p:cNvPr id="11" name="Rectangle 10"/>
            <p:cNvSpPr/>
            <p:nvPr/>
          </p:nvSpPr>
          <p:spPr bwMode="auto">
            <a:xfrm>
              <a:off x="6450363" y="2452427"/>
              <a:ext cx="4317851" cy="523220"/>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l" defTabSz="1019175" rtl="0" eaLnBrk="0" fontAlgn="base" latinLnBrk="0" hangingPunct="0">
                <a:lnSpc>
                  <a:spcPct val="100000"/>
                </a:lnSpc>
                <a:spcBef>
                  <a:spcPct val="0"/>
                </a:spcBef>
                <a:spcAft>
                  <a:spcPct val="0"/>
                </a:spcAft>
                <a:buClrTx/>
                <a:buSzTx/>
                <a:buFontTx/>
                <a:buNone/>
                <a:tabLst/>
              </a:pPr>
              <a:r>
                <a:rPr kumimoji="0" lang="en-US" sz="2200" b="0" u="none" strike="noStrike" cap="none" normalizeH="0" baseline="0" smtClean="0">
                  <a:ln>
                    <a:noFill/>
                  </a:ln>
                  <a:solidFill>
                    <a:schemeClr val="tx1"/>
                  </a:solidFill>
                  <a:effectLst/>
                  <a:latin typeface="+mj-lt"/>
                </a:rPr>
                <a:t>Turing Award Winner</a:t>
              </a:r>
            </a:p>
          </p:txBody>
        </p:sp>
        <p:grpSp>
          <p:nvGrpSpPr>
            <p:cNvPr id="9" name="Group 8"/>
            <p:cNvGrpSpPr/>
            <p:nvPr/>
          </p:nvGrpSpPr>
          <p:grpSpPr>
            <a:xfrm>
              <a:off x="6579459" y="1813719"/>
              <a:ext cx="2429657" cy="523220"/>
              <a:chOff x="8661620" y="6027097"/>
              <a:chExt cx="2429657" cy="523220"/>
            </a:xfrm>
          </p:grpSpPr>
          <p:pic>
            <p:nvPicPr>
              <p:cNvPr id="12" name="Picture 2" descr="The TeX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1620" y="6174328"/>
                <a:ext cx="480627" cy="275985"/>
              </a:xfrm>
              <a:prstGeom prst="rect">
                <a:avLst/>
              </a:prstGeom>
              <a:solidFill>
                <a:schemeClr val="bg1"/>
              </a:solidFill>
            </p:spPr>
          </p:pic>
          <p:pic>
            <p:nvPicPr>
              <p:cNvPr id="13" name="Picture 4" descr="METAFONT logo.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7477" y="6150398"/>
                <a:ext cx="1613800" cy="258209"/>
              </a:xfrm>
              <a:prstGeom prst="rect">
                <a:avLst/>
              </a:prstGeom>
              <a:solidFill>
                <a:schemeClr val="bg1"/>
              </a:solidFill>
            </p:spPr>
          </p:pic>
          <p:sp>
            <p:nvSpPr>
              <p:cNvPr id="14" name="Rectangle 13"/>
              <p:cNvSpPr/>
              <p:nvPr/>
            </p:nvSpPr>
            <p:spPr bwMode="auto">
              <a:xfrm>
                <a:off x="9957700" y="6408607"/>
                <a:ext cx="326677" cy="103860"/>
              </a:xfrm>
              <a:prstGeom prst="rect">
                <a:avLst/>
              </a:prstGeom>
              <a:solidFill>
                <a:schemeClr val="bg1"/>
              </a:solidFill>
              <a:ln w="9525" cap="flat" cmpd="sng" algn="ctr">
                <a:solidFill>
                  <a:schemeClr val="bg1"/>
                </a:solid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5" name="Rectangle 14"/>
              <p:cNvSpPr/>
              <p:nvPr/>
            </p:nvSpPr>
            <p:spPr bwMode="auto">
              <a:xfrm>
                <a:off x="9095021" y="6027097"/>
                <a:ext cx="317722" cy="523220"/>
              </a:xfrm>
              <a:prstGeom prst="rect">
                <a:avLst/>
              </a:prstGeom>
              <a:noFill/>
              <a:ln w="9525" cap="flat" cmpd="sng" algn="ctr">
                <a:no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rtlCol="0" anchor="ctr" anchorCtr="0" compatLnSpc="1">
                <a:prstTxWarp prst="textNoShape">
                  <a:avLst/>
                </a:prstTxWarp>
                <a:spAutoFit/>
              </a:bodyPr>
              <a:lstStyle/>
              <a:p>
                <a:pPr marL="212725" marR="0" indent="-212725" algn="l" defTabSz="1019175" rtl="0" eaLnBrk="0" fontAlgn="base" latinLnBrk="0" hangingPunct="0">
                  <a:lnSpc>
                    <a:spcPct val="100000"/>
                  </a:lnSpc>
                  <a:spcBef>
                    <a:spcPct val="0"/>
                  </a:spcBef>
                  <a:spcAft>
                    <a:spcPct val="0"/>
                  </a:spcAft>
                  <a:buClrTx/>
                  <a:buSzTx/>
                  <a:buFontTx/>
                  <a:buNone/>
                  <a:tabLst/>
                </a:pPr>
                <a:r>
                  <a:rPr kumimoji="0" lang="en-US" sz="2200" b="0" u="none" strike="noStrike" cap="none" normalizeH="0" baseline="0" smtClean="0">
                    <a:ln>
                      <a:noFill/>
                    </a:ln>
                    <a:solidFill>
                      <a:schemeClr val="tx1"/>
                    </a:solidFill>
                    <a:effectLst/>
                    <a:latin typeface="+mj-lt"/>
                  </a:rPr>
                  <a:t>&amp;</a:t>
                </a:r>
              </a:p>
            </p:txBody>
          </p:sp>
        </p:grpSp>
      </p:grpSp>
      <p:pic>
        <p:nvPicPr>
          <p:cNvPr id="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3358" y="92097"/>
            <a:ext cx="4651021" cy="7098927"/>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92514" y="3777023"/>
            <a:ext cx="2820572" cy="1165715"/>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3932" y="2854975"/>
            <a:ext cx="7079966" cy="2926080"/>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2" name="Rectangle 31"/>
          <p:cNvSpPr/>
          <p:nvPr/>
        </p:nvSpPr>
        <p:spPr bwMode="auto">
          <a:xfrm>
            <a:off x="11070771" y="4478258"/>
            <a:ext cx="1317172" cy="327377"/>
          </a:xfrm>
          <a:prstGeom prst="rect">
            <a:avLst/>
          </a:prstGeom>
          <a:solidFill>
            <a:srgbClr val="FFFF00">
              <a:alpha val="50000"/>
            </a:srgbClr>
          </a:solidFill>
          <a:ln w="9525" cap="flat" cmpd="sng" algn="ctr">
            <a:no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33" name="Rectangle 32"/>
          <p:cNvSpPr/>
          <p:nvPr/>
        </p:nvSpPr>
        <p:spPr bwMode="auto">
          <a:xfrm>
            <a:off x="6766505" y="4953624"/>
            <a:ext cx="4652610" cy="327377"/>
          </a:xfrm>
          <a:prstGeom prst="rect">
            <a:avLst/>
          </a:prstGeom>
          <a:solidFill>
            <a:srgbClr val="FFFF00">
              <a:alpha val="50000"/>
            </a:srgbClr>
          </a:solidFill>
          <a:ln w="9525" cap="flat" cmpd="sng" algn="ctr">
            <a:noFill/>
            <a:prstDash val="solid"/>
            <a:round/>
            <a:headEnd type="none" w="med" len="med"/>
            <a:tailEnd type="triangle" w="med" len="lg"/>
          </a:ln>
          <a:effectLst/>
          <a:extLst/>
        </p:spPr>
        <p:txBody>
          <a:bodyPr vert="horz" wrap="square" lIns="91440" tIns="91440" rIns="91440" bIns="91440" numCol="1" rtlCol="0" anchor="ctr" anchorCtr="0" compatLnSpc="1">
            <a:prstTxWarp prst="textNoShape">
              <a:avLst/>
            </a:prstTxWarp>
            <a:spAutoFit/>
          </a:bodyPr>
          <a:lstStyle/>
          <a:p>
            <a:pPr marL="212725" marR="0" indent="-212725" algn="ctr" defTabSz="1019175"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25085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42" presetClass="path" presetSubtype="0" accel="50000" decel="50000" fill="hold" nodeType="withEffect">
                                  <p:stCondLst>
                                    <p:cond delay="0"/>
                                  </p:stCondLst>
                                  <p:childTnLst>
                                    <p:animMotion origin="layout" path="M 3.51852E-6 -7.18954E-7 L -0.07431 -7.18954E-7 " pathEditMode="relative" rAng="0" ptsTypes="AA">
                                      <p:cBhvr>
                                        <p:cTn id="12" dur="1000" fill="hold"/>
                                        <p:tgtEl>
                                          <p:spTgt spid="6"/>
                                        </p:tgtEl>
                                        <p:attrNameLst>
                                          <p:attrName>ppt_x</p:attrName>
                                          <p:attrName>ppt_y</p:attrName>
                                        </p:attrNameLst>
                                      </p:cBhvr>
                                      <p:rCtr x="-3715" y="0"/>
                                    </p:animMotion>
                                  </p:childTnLst>
                                </p:cTn>
                              </p:par>
                              <p:par>
                                <p:cTn id="13" presetID="2" presetClass="entr" presetSubtype="2" fill="hold" nodeType="withEffect">
                                  <p:stCondLst>
                                    <p:cond delay="5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1000" fill="hold"/>
                                        <p:tgtEl>
                                          <p:spTgt spid="26"/>
                                        </p:tgtEl>
                                        <p:attrNameLst>
                                          <p:attrName>ppt_x</p:attrName>
                                        </p:attrNameLst>
                                      </p:cBhvr>
                                      <p:tavLst>
                                        <p:tav tm="0">
                                          <p:val>
                                            <p:strVal val="1+#ppt_w/2"/>
                                          </p:val>
                                        </p:tav>
                                        <p:tav tm="100000">
                                          <p:val>
                                            <p:strVal val="#ppt_x"/>
                                          </p:val>
                                        </p:tav>
                                      </p:tavLst>
                                    </p:anim>
                                    <p:anim calcmode="lin" valueType="num">
                                      <p:cBhvr additive="base">
                                        <p:cTn id="16"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6" presetClass="emph" presetSubtype="0" fill="hold" nodeType="withEffect">
                                  <p:stCondLst>
                                    <p:cond delay="0"/>
                                  </p:stCondLst>
                                  <p:childTnLst>
                                    <p:animScale>
                                      <p:cBhvr>
                                        <p:cTn id="22" dur="2000" fill="hold"/>
                                        <p:tgtEl>
                                          <p:spTgt spid="27"/>
                                        </p:tgtEl>
                                      </p:cBhvr>
                                      <p:by x="250000" y="250000"/>
                                    </p:animScale>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 Closer Look at Knuth</a:t>
            </a:r>
            <a:endParaRPr lang="en-US"/>
          </a:p>
        </p:txBody>
      </p:sp>
      <p:sp>
        <p:nvSpPr>
          <p:cNvPr id="3" name="Content Placeholder 2"/>
          <p:cNvSpPr>
            <a:spLocks noGrp="1"/>
          </p:cNvSpPr>
          <p:nvPr>
            <p:ph idx="1"/>
          </p:nvPr>
        </p:nvSpPr>
        <p:spPr>
          <a:xfrm>
            <a:off x="1062905" y="1154114"/>
            <a:ext cx="11590193" cy="3296800"/>
          </a:xfrm>
        </p:spPr>
        <p:txBody>
          <a:bodyPr/>
          <a:lstStyle/>
          <a:p>
            <a:r>
              <a:rPr lang="en-US" smtClean="0"/>
              <a:t>Adding speed late in development often difficult.</a:t>
            </a:r>
            <a:endParaRPr lang="en-US"/>
          </a:p>
          <a:p>
            <a:pPr lvl="2"/>
            <a:r>
              <a:rPr lang="en-US"/>
              <a:t>Different algorithms, data structures, control flow.</a:t>
            </a:r>
          </a:p>
          <a:p>
            <a:pPr lvl="3"/>
            <a:r>
              <a:rPr lang="en-US"/>
              <a:t>E.g., ST </a:t>
            </a:r>
            <a:r>
              <a:rPr lang="en-US">
                <a:latin typeface="Arial Unicode MS" pitchFamily="34" charset="-128"/>
                <a:ea typeface="Arial Unicode MS" pitchFamily="34" charset="-128"/>
                <a:cs typeface="Arial Unicode MS" pitchFamily="34" charset="-128"/>
              </a:rPr>
              <a:t>⇒</a:t>
            </a:r>
            <a:r>
              <a:rPr lang="en-US"/>
              <a:t> MT.</a:t>
            </a:r>
          </a:p>
          <a:p>
            <a:pPr lvl="3"/>
            <a:r>
              <a:rPr lang="en-US"/>
              <a:t>E.g., Undistributed/nonscalable </a:t>
            </a:r>
            <a:r>
              <a:rPr lang="en-US">
                <a:latin typeface="Arial Unicode MS" pitchFamily="34" charset="-128"/>
                <a:ea typeface="Arial Unicode MS" pitchFamily="34" charset="-128"/>
                <a:cs typeface="Arial Unicode MS" pitchFamily="34" charset="-128"/>
              </a:rPr>
              <a:t>⇒</a:t>
            </a:r>
            <a:r>
              <a:rPr lang="en-US"/>
              <a:t> distributed/scalable.</a:t>
            </a:r>
          </a:p>
          <a:p>
            <a:pPr lvl="2"/>
            <a:r>
              <a:rPr lang="en-US"/>
              <a:t>Donald Knuth again:</a:t>
            </a:r>
          </a:p>
          <a:p>
            <a:pPr lvl="1"/>
            <a:r>
              <a:rPr lang="en-US" sz="2200" i="1">
                <a:latin typeface="Palatino Linotype" pitchFamily="18" charset="0"/>
              </a:rPr>
              <a:t>	</a:t>
            </a:r>
            <a:r>
              <a:rPr lang="en-US" sz="2200" i="1" smtClean="0">
                <a:solidFill>
                  <a:schemeClr val="accent2"/>
                </a:solidFill>
                <a:latin typeface="Palatino Linotype" pitchFamily="18" charset="0"/>
              </a:rPr>
              <a:t>Premature</a:t>
            </a:r>
            <a:r>
              <a:rPr lang="en-US" sz="2200" i="1" smtClean="0">
                <a:latin typeface="Palatino Linotype" pitchFamily="18" charset="0"/>
              </a:rPr>
              <a:t> </a:t>
            </a:r>
            <a:r>
              <a:rPr lang="en-US" sz="2200" i="1">
                <a:latin typeface="Palatino Linotype" pitchFamily="18" charset="0"/>
              </a:rPr>
              <a:t>optimization is the root of all evil.</a:t>
            </a:r>
          </a:p>
          <a:p>
            <a:pPr lvl="3"/>
            <a:endParaRPr lang="en-US"/>
          </a:p>
          <a:p>
            <a:endParaRPr lang="en-US"/>
          </a:p>
        </p:txBody>
      </p:sp>
      <p:sp>
        <p:nvSpPr>
          <p:cNvPr id="6" name="Footer Placeholder 5"/>
          <p:cNvSpPr>
            <a:spLocks noGrp="1"/>
          </p:cNvSpPr>
          <p:nvPr>
            <p:ph type="ftr" sz="quarter" idx="10"/>
          </p:nvPr>
        </p:nvSpPr>
        <p:spPr/>
        <p:txBody>
          <a:bodyPr/>
          <a:lstStyle/>
          <a:p>
            <a:pPr>
              <a:defRPr/>
            </a:pPr>
            <a:r>
              <a:rPr lang="en-US" smtClean="0"/>
              <a:t>Scott Meyers, Software Development Consultant</a:t>
            </a:r>
            <a:br>
              <a:rPr lang="en-US" smtClean="0"/>
            </a:br>
            <a:r>
              <a:rPr lang="en-US" smtClean="0">
                <a:latin typeface="Arial" charset="0"/>
              </a:rPr>
              <a:t>http://www.aristeia.com/</a:t>
            </a:r>
            <a:endParaRPr lang="en-US">
              <a:latin typeface="Arial" charset="0"/>
            </a:endParaRPr>
          </a:p>
        </p:txBody>
      </p:sp>
      <p:sp>
        <p:nvSpPr>
          <p:cNvPr id="7" name="Slide Number Placeholder 6"/>
          <p:cNvSpPr>
            <a:spLocks noGrp="1"/>
          </p:cNvSpPr>
          <p:nvPr>
            <p:ph type="sldNum" sz="quarter" idx="11"/>
          </p:nvPr>
        </p:nvSpPr>
        <p:spPr/>
        <p:txBody>
          <a:bodyPr/>
          <a:lstStyle/>
          <a:p>
            <a:pPr>
              <a:defRPr/>
            </a:pPr>
            <a:r>
              <a:rPr lang="en-US" smtClean="0"/>
              <a:t>© 2017 Scott Meyers, all rights reserved.</a:t>
            </a:r>
            <a:br>
              <a:rPr lang="en-US" smtClean="0"/>
            </a:br>
            <a:r>
              <a:rPr lang="en-US" sz="1400" b="1" smtClean="0"/>
              <a:t>Slide </a:t>
            </a:r>
            <a:fld id="{97168A6C-AE0E-4785-9317-13C9221CCF9B}" type="slidenum">
              <a:rPr lang="en-US" sz="1800" b="1" smtClean="0"/>
              <a:pPr>
                <a:defRPr/>
              </a:pPr>
              <a:t>9</a:t>
            </a:fld>
            <a:endParaRPr lang="en-US" sz="1800" b="1"/>
          </a:p>
        </p:txBody>
      </p:sp>
    </p:spTree>
    <p:extLst>
      <p:ext uri="{BB962C8B-B14F-4D97-AF65-F5344CB8AC3E}">
        <p14:creationId xmlns:p14="http://schemas.microsoft.com/office/powerpoint/2010/main" val="932914425"/>
      </p:ext>
    </p:extLst>
  </p:cSld>
  <p:clrMapOvr>
    <a:masterClrMapping/>
  </p:clrMapOvr>
  <p:timing>
    <p:tnLst>
      <p:par>
        <p:cTn id="1" dur="indefinite" restart="never" nodeType="tmRoot"/>
      </p:par>
    </p:tnLst>
  </p:timing>
</p:sld>
</file>

<file path=ppt/theme/theme1.xml><?xml version="1.0" encoding="utf-8"?>
<a:theme xmlns:a="http://schemas.openxmlformats.org/drawingml/2006/main" name="Scott Meyers Design">
  <a:themeElements>
    <a:clrScheme name="Scott Meyers Design 9">
      <a:dk1>
        <a:srgbClr val="000000"/>
      </a:dk1>
      <a:lt1>
        <a:srgbClr val="FFFFFF"/>
      </a:lt1>
      <a:dk2>
        <a:srgbClr val="003399"/>
      </a:dk2>
      <a:lt2>
        <a:srgbClr val="0000FF"/>
      </a:lt2>
      <a:accent1>
        <a:srgbClr val="00CC99"/>
      </a:accent1>
      <a:accent2>
        <a:srgbClr val="FF0000"/>
      </a:accent2>
      <a:accent3>
        <a:srgbClr val="FFFFFF"/>
      </a:accent3>
      <a:accent4>
        <a:srgbClr val="000000"/>
      </a:accent4>
      <a:accent5>
        <a:srgbClr val="AAE2CA"/>
      </a:accent5>
      <a:accent6>
        <a:srgbClr val="E70000"/>
      </a:accent6>
      <a:hlink>
        <a:srgbClr val="000000"/>
      </a:hlink>
      <a:folHlink>
        <a:srgbClr val="B2B2B2"/>
      </a:folHlink>
    </a:clrScheme>
    <a:fontScheme name="Scott Meyers Design">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91440" rIns="91440" bIns="91440" numCol="1" anchor="ctr" anchorCtr="0" compatLnSpc="1">
        <a:prstTxWarp prst="textNoShape">
          <a:avLst/>
        </a:prstTxWarp>
        <a:spAutoFit/>
      </a:bodyPr>
      <a:lstStyle>
        <a:defPPr marL="212725" marR="0" indent="-212725" algn="ctr" defTabSz="1019175"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91440" rIns="91440" bIns="91440" numCol="1" anchor="ctr" anchorCtr="0" compatLnSpc="1">
        <a:prstTxWarp prst="textNoShape">
          <a:avLst/>
        </a:prstTxWarp>
        <a:spAutoFit/>
      </a:bodyPr>
      <a:lstStyle>
        <a:defPPr marL="212725" marR="0" indent="-212725" algn="ctr" defTabSz="1019175"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cott Meyers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cott Meyers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cott Meyers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cott Meyers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cott Meyers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cott Meyers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cott Meyers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cott Meyers Design 8">
        <a:dk1>
          <a:srgbClr val="000000"/>
        </a:dk1>
        <a:lt1>
          <a:srgbClr val="FFFFFF"/>
        </a:lt1>
        <a:dk2>
          <a:srgbClr val="000000"/>
        </a:dk2>
        <a:lt2>
          <a:srgbClr val="808080"/>
        </a:lt2>
        <a:accent1>
          <a:srgbClr val="00CC99"/>
        </a:accent1>
        <a:accent2>
          <a:srgbClr val="FF3300"/>
        </a:accent2>
        <a:accent3>
          <a:srgbClr val="FFFFFF"/>
        </a:accent3>
        <a:accent4>
          <a:srgbClr val="000000"/>
        </a:accent4>
        <a:accent5>
          <a:srgbClr val="AAE2CA"/>
        </a:accent5>
        <a:accent6>
          <a:srgbClr val="E72D00"/>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cott Meyers Design 9">
        <a:dk1>
          <a:srgbClr val="000000"/>
        </a:dk1>
        <a:lt1>
          <a:srgbClr val="FFFFFF"/>
        </a:lt1>
        <a:dk2>
          <a:srgbClr val="003399"/>
        </a:dk2>
        <a:lt2>
          <a:srgbClr val="0000FF"/>
        </a:lt2>
        <a:accent1>
          <a:srgbClr val="00CC99"/>
        </a:accent1>
        <a:accent2>
          <a:srgbClr val="FF0000"/>
        </a:accent2>
        <a:accent3>
          <a:srgbClr val="FFFFFF"/>
        </a:accent3>
        <a:accent4>
          <a:srgbClr val="000000"/>
        </a:accent4>
        <a:accent5>
          <a:srgbClr val="AAE2CA"/>
        </a:accent5>
        <a:accent6>
          <a:srgbClr val="E70000"/>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115624</TotalTime>
  <Words>3627</Words>
  <Application>Microsoft Office PowerPoint</Application>
  <PresentationFormat>Custom</PresentationFormat>
  <Paragraphs>511</Paragraphs>
  <Slides>49</Slides>
  <Notes>45</Notes>
  <HiddenSlides>1</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Scott Meyers Design</vt:lpstr>
      <vt:lpstr>PowerPoint Presentation</vt:lpstr>
      <vt:lpstr>My Life with Computers</vt:lpstr>
      <vt:lpstr>My Life with Computers</vt:lpstr>
      <vt:lpstr>PowerPoint Presentation</vt:lpstr>
      <vt:lpstr>Not a Niche Requirement</vt:lpstr>
      <vt:lpstr>Interactive Systems!</vt:lpstr>
      <vt:lpstr>Premature Optimization Paranoia</vt:lpstr>
      <vt:lpstr>Donald Knuth</vt:lpstr>
      <vt:lpstr>A Closer Look at Knuth</vt:lpstr>
      <vt:lpstr>A Closer Look at Knuth</vt:lpstr>
      <vt:lpstr>A Closer Look at Knuth</vt:lpstr>
      <vt:lpstr>Summing Matrix Elements</vt:lpstr>
      <vt:lpstr>Summing Matrix Elements</vt:lpstr>
      <vt:lpstr>Summing Matrix Elements</vt:lpstr>
      <vt:lpstr>Never Stop Learning</vt:lpstr>
      <vt:lpstr>The Efficiency-Productivity Pendulum</vt:lpstr>
      <vt:lpstr>PowerPoint Presentation</vt:lpstr>
      <vt:lpstr>PowerPoint Presentation</vt:lpstr>
      <vt:lpstr>Motivations</vt:lpstr>
      <vt:lpstr>Architecture for Portability</vt:lpstr>
      <vt:lpstr>Critical Question #1</vt:lpstr>
      <vt:lpstr>Critical Question #2</vt:lpstr>
      <vt:lpstr>PowerPoint Presentation</vt:lpstr>
      <vt:lpstr>Refactoring</vt:lpstr>
      <vt:lpstr>Automated Refactoring Tools</vt:lpstr>
      <vt:lpstr>Automated Refactoring Tools</vt:lpstr>
      <vt:lpstr>Understanding C++</vt:lpstr>
      <vt:lpstr>C++ Complexity</vt:lpstr>
      <vt:lpstr>Lessons</vt:lpstr>
      <vt:lpstr>PowerPoint Presentation</vt:lpstr>
      <vt:lpstr>Essential for Useful Abstractions, Inferential Reasoning</vt:lpstr>
      <vt:lpstr>Wait...What?!</vt:lpstr>
      <vt:lpstr>Not Always a Trash Can</vt:lpstr>
      <vt:lpstr>Deleting Multiple Contacts</vt:lpstr>
      <vt:lpstr>Software Teams vs. Hardware Teams</vt:lpstr>
      <vt:lpstr>Affects Programmers, Too</vt:lpstr>
      <vt:lpstr>Affects Programmers, Too</vt:lpstr>
      <vt:lpstr>Can Infuriate at a Distance</vt:lpstr>
      <vt:lpstr>PowerPoint Presentation</vt:lpstr>
      <vt:lpstr>PowerPoint Presentation</vt:lpstr>
      <vt:lpstr>PowerPoint Presentation</vt:lpstr>
      <vt:lpstr>PowerPoint Presentation</vt:lpstr>
      <vt:lpstr>My History</vt:lpstr>
      <vt:lpstr>Easy to Use Correctly and Hard to Use Incorrectly</vt:lpstr>
      <vt:lpstr>PowerPoint Presentation</vt:lpstr>
      <vt:lpstr>PowerPoint Presentation</vt:lpstr>
      <vt:lpstr>Insistence vs. Compromise</vt:lpstr>
      <vt:lpstr>Global Optimization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the New C++ (C++0x)</dc:title>
  <dc:creator>Scott</dc:creator>
  <cp:lastModifiedBy>sdm</cp:lastModifiedBy>
  <cp:revision>2711</cp:revision>
  <cp:lastPrinted>2013-11-26T17:52:28Z</cp:lastPrinted>
  <dcterms:created xsi:type="dcterms:W3CDTF">2005-12-16T23:23:11Z</dcterms:created>
  <dcterms:modified xsi:type="dcterms:W3CDTF">2017-05-05T07:18:39Z</dcterms:modified>
</cp:coreProperties>
</file>